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22"/>
  </p:notesMasterIdLst>
  <p:sldIdLst>
    <p:sldId id="264" r:id="rId2"/>
    <p:sldId id="262" r:id="rId3"/>
    <p:sldId id="305" r:id="rId4"/>
    <p:sldId id="306" r:id="rId5"/>
    <p:sldId id="307" r:id="rId6"/>
    <p:sldId id="308" r:id="rId7"/>
    <p:sldId id="309" r:id="rId8"/>
    <p:sldId id="310" r:id="rId9"/>
    <p:sldId id="316" r:id="rId10"/>
    <p:sldId id="314" r:id="rId11"/>
    <p:sldId id="320" r:id="rId12"/>
    <p:sldId id="321" r:id="rId13"/>
    <p:sldId id="315" r:id="rId14"/>
    <p:sldId id="317" r:id="rId15"/>
    <p:sldId id="319" r:id="rId16"/>
    <p:sldId id="318" r:id="rId17"/>
    <p:sldId id="311" r:id="rId18"/>
    <p:sldId id="312" r:id="rId19"/>
    <p:sldId id="313" r:id="rId20"/>
    <p:sldId id="26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90579" autoAdjust="0"/>
  </p:normalViewPr>
  <p:slideViewPr>
    <p:cSldViewPr snapToGrid="0" showGuides="1">
      <p:cViewPr varScale="1">
        <p:scale>
          <a:sx n="107" d="100"/>
          <a:sy n="107" d="100"/>
        </p:scale>
        <p:origin x="126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5561C-96A1-4A43-A098-31D91D284A0A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7318D-42B9-4F64-BD87-0A27CE29F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68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Hi, my name is </a:t>
            </a:r>
            <a:r>
              <a:rPr lang="en-US" dirty="0" err="1" smtClean="0"/>
              <a:t>Xiaodong</a:t>
            </a:r>
            <a:r>
              <a:rPr lang="en-US" dirty="0" smtClean="0"/>
              <a:t> </a:t>
            </a:r>
            <a:r>
              <a:rPr lang="en-US" dirty="0" err="1" smtClean="0"/>
              <a:t>Gu</a:t>
            </a:r>
            <a:r>
              <a:rPr lang="en-US" dirty="0" smtClean="0"/>
              <a:t>, from </a:t>
            </a:r>
            <a:r>
              <a:rPr lang="en-US" dirty="0" err="1" smtClean="0"/>
              <a:t>Naver</a:t>
            </a:r>
            <a:r>
              <a:rPr lang="en-US" dirty="0" smtClean="0"/>
              <a:t> </a:t>
            </a:r>
            <a:r>
              <a:rPr lang="en-US" dirty="0" err="1" smtClean="0"/>
              <a:t>Clova</a:t>
            </a:r>
            <a:r>
              <a:rPr lang="en-US" dirty="0" smtClean="0"/>
              <a:t> AI. I will talk about our recent research on</a:t>
            </a:r>
            <a:r>
              <a:rPr lang="en-US" baseline="0" dirty="0" smtClean="0"/>
              <a:t> applying neural machine translation to conversation 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318D-42B9-4F64-BD87-0A27CE29F6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9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Let’s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formulate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idea.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318D-42B9-4F64-BD87-0A27CE29F6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30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results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baseline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CVAE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318D-42B9-4F64-BD87-0A27CE29F6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77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318D-42B9-4F64-BD87-0A27CE29F6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23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idea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instead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sampling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latent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variable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simple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gaussian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distribution,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generate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latent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variables.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318D-42B9-4F64-BD87-0A27CE29F6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95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resolve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problem,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Let’s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think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about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multiple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responses.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…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So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idea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problem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decode the responses conditioned on different situations,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then the model will not hesitate among different ground truths. 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318D-42B9-4F64-BD87-0A27CE29F6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21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318D-42B9-4F64-BD87-0A27CE29F6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90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all of</a:t>
            </a:r>
            <a:r>
              <a:rPr lang="en-US" baseline="0" dirty="0" smtClean="0"/>
              <a:t> my talk and thanks! You can check out our repository by scanning the QR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318D-42B9-4F64-BD87-0A27CE29F6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21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 let’s start from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sequence to sequence </a:t>
            </a:r>
            <a:r>
              <a:rPr lang="en-US" altLang="zh-CN" dirty="0" smtClean="0"/>
              <a:t>model, the basic model for neural machine translation. The model contains two components: an encoder and a decoder, ….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318D-42B9-4F64-BD87-0A27CE29F6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0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There have been many variants since the basic seq2seq model was proposed.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 most popular one is the attention based seq2seq..</a:t>
            </a:r>
            <a:endParaRPr kumimoji="1"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318D-42B9-4F64-BD87-0A27CE29F6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63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Besides RNN,</a:t>
            </a:r>
            <a:r>
              <a:rPr kumimoji="1" lang="en-US" altLang="zh-CN" baseline="0" dirty="0" smtClean="0"/>
              <a:t> w</a:t>
            </a:r>
            <a:r>
              <a:rPr kumimoji="1" lang="en-US" altLang="zh-CN" dirty="0" smtClean="0"/>
              <a:t>e also have CNN based sequence-to-sequence which uses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CNNs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encoder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decoder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 much easier for parallelism.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318D-42B9-4F64-BD87-0A27CE29F6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13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And now, a popular architecture is transformer,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which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purely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built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attention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model..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318D-42B9-4F64-BD87-0A27CE29F6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35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seq2seq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originally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 neural machine translation.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widely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NLP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tasks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Chatbots,</a:t>
            </a:r>
            <a:r>
              <a:rPr lang="zh-CN" altLang="en-US" dirty="0" smtClean="0"/>
              <a:t> </a:t>
            </a:r>
            <a:r>
              <a:rPr lang="en-US" altLang="zh-CN" dirty="0" smtClean="0"/>
              <a:t>QA, paraphrasing,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style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etcetera.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https://www.wordclouds.com/</a:t>
            </a:r>
          </a:p>
          <a:p>
            <a:r>
              <a:rPr lang="en-US" altLang="zh-CN" dirty="0" smtClean="0"/>
              <a:t>15	</a:t>
            </a:r>
            <a:r>
              <a:rPr lang="en-US" altLang="zh-CN" dirty="0" err="1" smtClean="0"/>
              <a:t>MachineTranslation</a:t>
            </a:r>
            <a:endParaRPr lang="en-US" altLang="zh-CN" dirty="0" smtClean="0"/>
          </a:p>
          <a:p>
            <a:r>
              <a:rPr lang="en-US" altLang="zh-CN" dirty="0" smtClean="0"/>
              <a:t>12	</a:t>
            </a:r>
            <a:r>
              <a:rPr lang="en-US" altLang="zh-CN" dirty="0" err="1" smtClean="0"/>
              <a:t>MachineTranslation</a:t>
            </a:r>
            <a:endParaRPr lang="en-US" altLang="zh-CN" dirty="0" smtClean="0"/>
          </a:p>
          <a:p>
            <a:r>
              <a:rPr lang="en-US" altLang="zh-CN" dirty="0" smtClean="0"/>
              <a:t>11	</a:t>
            </a:r>
            <a:r>
              <a:rPr lang="en-US" altLang="zh-CN" dirty="0" err="1" smtClean="0"/>
              <a:t>MachineTranslation</a:t>
            </a:r>
            <a:endParaRPr lang="en-US" altLang="zh-CN" dirty="0" smtClean="0"/>
          </a:p>
          <a:p>
            <a:r>
              <a:rPr lang="en-US" altLang="zh-CN" dirty="0" smtClean="0"/>
              <a:t>11	Dialogue</a:t>
            </a:r>
          </a:p>
          <a:p>
            <a:r>
              <a:rPr lang="en-US" altLang="zh-CN" dirty="0" smtClean="0"/>
              <a:t>10	Dialogue</a:t>
            </a:r>
          </a:p>
          <a:p>
            <a:r>
              <a:rPr lang="en-US" altLang="zh-CN" dirty="0" smtClean="0"/>
              <a:t>10	Chatbot</a:t>
            </a:r>
          </a:p>
          <a:p>
            <a:r>
              <a:rPr lang="en-US" altLang="zh-CN" dirty="0" smtClean="0"/>
              <a:t>10	Chatbot</a:t>
            </a:r>
          </a:p>
          <a:p>
            <a:r>
              <a:rPr lang="en-US" altLang="zh-CN" dirty="0" smtClean="0"/>
              <a:t>10	QA</a:t>
            </a:r>
          </a:p>
          <a:p>
            <a:r>
              <a:rPr lang="en-US" altLang="zh-CN" dirty="0" smtClean="0"/>
              <a:t>9	</a:t>
            </a:r>
            <a:r>
              <a:rPr lang="en-US" altLang="zh-CN" dirty="0" err="1" smtClean="0"/>
              <a:t>TextSummary</a:t>
            </a:r>
            <a:endParaRPr lang="en-US" altLang="zh-CN" dirty="0" smtClean="0"/>
          </a:p>
          <a:p>
            <a:r>
              <a:rPr lang="en-US" altLang="zh-CN" dirty="0" smtClean="0"/>
              <a:t>9	Dialogue</a:t>
            </a:r>
          </a:p>
          <a:p>
            <a:r>
              <a:rPr lang="en-US" altLang="zh-CN" dirty="0" smtClean="0"/>
              <a:t>9	QA</a:t>
            </a:r>
          </a:p>
          <a:p>
            <a:r>
              <a:rPr lang="en-US" altLang="zh-CN" dirty="0" smtClean="0"/>
              <a:t>8	</a:t>
            </a:r>
            <a:r>
              <a:rPr lang="en-US" altLang="zh-CN" dirty="0" err="1" smtClean="0"/>
              <a:t>MachineTranslation</a:t>
            </a:r>
            <a:endParaRPr lang="en-US" altLang="zh-CN" dirty="0" smtClean="0"/>
          </a:p>
          <a:p>
            <a:r>
              <a:rPr lang="en-US" altLang="zh-CN" dirty="0" smtClean="0"/>
              <a:t>8	</a:t>
            </a:r>
            <a:r>
              <a:rPr lang="en-US" altLang="zh-CN" dirty="0" err="1" smtClean="0"/>
              <a:t>StyleTransfer</a:t>
            </a:r>
            <a:endParaRPr lang="en-US" altLang="zh-CN" dirty="0" smtClean="0"/>
          </a:p>
          <a:p>
            <a:r>
              <a:rPr lang="en-US" altLang="zh-CN" dirty="0" smtClean="0"/>
              <a:t>8	</a:t>
            </a:r>
            <a:r>
              <a:rPr lang="en-US" altLang="zh-CN" dirty="0" err="1" smtClean="0"/>
              <a:t>StyleTransfer</a:t>
            </a:r>
            <a:endParaRPr lang="en-US" altLang="zh-CN" dirty="0" smtClean="0"/>
          </a:p>
          <a:p>
            <a:r>
              <a:rPr lang="en-US" altLang="zh-CN" dirty="0" smtClean="0"/>
              <a:t>8	</a:t>
            </a:r>
            <a:r>
              <a:rPr lang="en-US" altLang="zh-CN" dirty="0" err="1" smtClean="0"/>
              <a:t>StyleTransfer</a:t>
            </a:r>
            <a:endParaRPr lang="en-US" altLang="zh-CN" dirty="0" smtClean="0"/>
          </a:p>
          <a:p>
            <a:r>
              <a:rPr lang="en-US" altLang="zh-CN" dirty="0" smtClean="0"/>
              <a:t>8	</a:t>
            </a:r>
            <a:r>
              <a:rPr lang="en-US" altLang="zh-CN" dirty="0" err="1" smtClean="0"/>
              <a:t>StyleTransfer</a:t>
            </a:r>
            <a:endParaRPr lang="en-US" altLang="zh-CN" dirty="0" smtClean="0"/>
          </a:p>
          <a:p>
            <a:r>
              <a:rPr lang="en-US" altLang="zh-CN" dirty="0" smtClean="0"/>
              <a:t>8	Paraphrasing</a:t>
            </a:r>
          </a:p>
          <a:p>
            <a:r>
              <a:rPr lang="en-US" altLang="zh-CN" dirty="0" smtClean="0"/>
              <a:t>8	Paraphrasing</a:t>
            </a:r>
          </a:p>
          <a:p>
            <a:r>
              <a:rPr lang="en-US" altLang="zh-CN" dirty="0" smtClean="0"/>
              <a:t>8	Paraphrasing</a:t>
            </a:r>
          </a:p>
          <a:p>
            <a:r>
              <a:rPr lang="en-US" altLang="zh-CN" dirty="0" smtClean="0"/>
              <a:t>8	</a:t>
            </a:r>
            <a:r>
              <a:rPr lang="en-US" altLang="zh-CN" dirty="0" err="1" smtClean="0"/>
              <a:t>TextSummary</a:t>
            </a:r>
            <a:endParaRPr lang="en-US" altLang="zh-CN" dirty="0" smtClean="0"/>
          </a:p>
          <a:p>
            <a:r>
              <a:rPr lang="en-US" altLang="zh-CN" dirty="0" smtClean="0"/>
              <a:t>8	Chatbot</a:t>
            </a:r>
          </a:p>
          <a:p>
            <a:r>
              <a:rPr lang="en-US" altLang="zh-CN" dirty="0" smtClean="0"/>
              <a:t>8	QA</a:t>
            </a:r>
          </a:p>
          <a:p>
            <a:r>
              <a:rPr lang="en-US" altLang="zh-CN" dirty="0" smtClean="0"/>
              <a:t>7	</a:t>
            </a:r>
            <a:r>
              <a:rPr lang="en-US" altLang="zh-CN" dirty="0" err="1" smtClean="0"/>
              <a:t>TextSummary</a:t>
            </a:r>
            <a:endParaRPr lang="en-US" altLang="zh-CN" dirty="0" smtClean="0"/>
          </a:p>
          <a:p>
            <a:r>
              <a:rPr lang="en-US" altLang="zh-CN" dirty="0" smtClean="0"/>
              <a:t>7	Chatbot</a:t>
            </a:r>
          </a:p>
          <a:p>
            <a:r>
              <a:rPr lang="en-US" altLang="zh-CN" dirty="0" smtClean="0"/>
              <a:t>6	</a:t>
            </a:r>
            <a:r>
              <a:rPr lang="en-US" altLang="zh-CN" dirty="0" err="1" smtClean="0"/>
              <a:t>MachineTranslation</a:t>
            </a:r>
            <a:endParaRPr lang="en-US" altLang="zh-CN" dirty="0" smtClean="0"/>
          </a:p>
          <a:p>
            <a:r>
              <a:rPr lang="en-US" altLang="zh-CN" dirty="0" smtClean="0"/>
              <a:t>6	</a:t>
            </a:r>
            <a:r>
              <a:rPr lang="en-US" altLang="zh-CN" dirty="0" err="1" smtClean="0"/>
              <a:t>TextSummary</a:t>
            </a:r>
            <a:endParaRPr lang="en-US" altLang="zh-CN" dirty="0" smtClean="0"/>
          </a:p>
          <a:p>
            <a:r>
              <a:rPr lang="en-US" altLang="zh-CN" dirty="0" smtClean="0"/>
              <a:t>6	Chatbot</a:t>
            </a:r>
          </a:p>
          <a:p>
            <a:r>
              <a:rPr lang="en-US" altLang="zh-CN" dirty="0" smtClean="0"/>
              <a:t>6	QA</a:t>
            </a:r>
          </a:p>
          <a:p>
            <a:r>
              <a:rPr lang="en-US" altLang="zh-CN" dirty="0" smtClean="0"/>
              <a:t>5	Dialogue</a:t>
            </a:r>
          </a:p>
          <a:p>
            <a:r>
              <a:rPr lang="en-US" altLang="zh-CN" dirty="0" smtClean="0"/>
              <a:t>4	</a:t>
            </a:r>
            <a:r>
              <a:rPr lang="en-US" altLang="zh-CN" dirty="0" err="1" smtClean="0"/>
              <a:t>GrammarErrorCorrection</a:t>
            </a:r>
            <a:endParaRPr lang="en-US" altLang="zh-CN" dirty="0" smtClean="0"/>
          </a:p>
          <a:p>
            <a:r>
              <a:rPr lang="en-US" altLang="zh-CN" dirty="0" smtClean="0"/>
              <a:t>4	</a:t>
            </a:r>
            <a:r>
              <a:rPr lang="en-US" altLang="zh-CN" dirty="0" err="1" smtClean="0"/>
              <a:t>GrammarErrorCorrection</a:t>
            </a:r>
            <a:endParaRPr lang="en-US" altLang="zh-CN" dirty="0" smtClean="0"/>
          </a:p>
          <a:p>
            <a:r>
              <a:rPr lang="en-US" altLang="zh-CN" dirty="0" smtClean="0"/>
              <a:t>4	Dialogue</a:t>
            </a:r>
          </a:p>
          <a:p>
            <a:r>
              <a:rPr lang="en-US" altLang="zh-CN" dirty="0" smtClean="0"/>
              <a:t>3	</a:t>
            </a:r>
            <a:r>
              <a:rPr lang="en-US" altLang="zh-CN" dirty="0" err="1" smtClean="0"/>
              <a:t>CodeGeneration</a:t>
            </a:r>
            <a:endParaRPr lang="en-US" altLang="zh-CN" dirty="0" smtClean="0"/>
          </a:p>
          <a:p>
            <a:r>
              <a:rPr lang="en-US" altLang="zh-CN" dirty="0" smtClean="0"/>
              <a:t>3	</a:t>
            </a:r>
            <a:r>
              <a:rPr lang="en-US" altLang="zh-CN" dirty="0" err="1" smtClean="0"/>
              <a:t>CodeGeneration</a:t>
            </a:r>
            <a:endParaRPr lang="en-US" altLang="zh-CN" dirty="0" smtClean="0"/>
          </a:p>
          <a:p>
            <a:r>
              <a:rPr lang="en-US" altLang="zh-CN" dirty="0" smtClean="0"/>
              <a:t>2	</a:t>
            </a:r>
            <a:r>
              <a:rPr lang="en-US" altLang="zh-CN" dirty="0" err="1" smtClean="0"/>
              <a:t>AbstractGeneration</a:t>
            </a:r>
            <a:endParaRPr lang="en-US" altLang="zh-CN" dirty="0" smtClean="0"/>
          </a:p>
          <a:p>
            <a:r>
              <a:rPr lang="en-US" altLang="zh-CN" dirty="0" smtClean="0"/>
              <a:t>2	</a:t>
            </a:r>
            <a:r>
              <a:rPr lang="en-US" altLang="zh-CN" dirty="0" err="1" smtClean="0"/>
              <a:t>SentenceEntailment</a:t>
            </a:r>
            <a:endParaRPr lang="en-US" altLang="zh-CN" dirty="0" smtClean="0"/>
          </a:p>
          <a:p>
            <a:r>
              <a:rPr lang="en-US" altLang="zh-CN" dirty="0" smtClean="0"/>
              <a:t>2	</a:t>
            </a:r>
            <a:r>
              <a:rPr lang="en-US" altLang="zh-CN" dirty="0" err="1" smtClean="0"/>
              <a:t>SentenceEntailment</a:t>
            </a:r>
            <a:endParaRPr lang="en-US" altLang="zh-CN" dirty="0" smtClean="0"/>
          </a:p>
          <a:p>
            <a:r>
              <a:rPr lang="en-US" altLang="zh-CN" dirty="0" smtClean="0"/>
              <a:t>2	</a:t>
            </a:r>
            <a:r>
              <a:rPr lang="en-US" altLang="zh-CN" dirty="0" err="1" smtClean="0"/>
              <a:t>AbstractGeneration</a:t>
            </a:r>
            <a:endParaRPr lang="en-US" altLang="zh-CN" dirty="0" smtClean="0"/>
          </a:p>
          <a:p>
            <a:r>
              <a:rPr lang="en-US" altLang="zh-CN" dirty="0" smtClean="0"/>
              <a:t>2	</a:t>
            </a:r>
            <a:r>
              <a:rPr lang="en-US" altLang="zh-CN" dirty="0" err="1" smtClean="0"/>
              <a:t>AbstractGeneration</a:t>
            </a:r>
            <a:endParaRPr lang="en-US" altLang="zh-CN" dirty="0" smtClean="0"/>
          </a:p>
          <a:p>
            <a:r>
              <a:rPr lang="en-US" altLang="zh-CN" dirty="0" smtClean="0"/>
              <a:t>2	</a:t>
            </a:r>
            <a:r>
              <a:rPr lang="en-US" altLang="zh-CN" dirty="0" err="1" smtClean="0"/>
              <a:t>ProgramGeneration</a:t>
            </a:r>
            <a:endParaRPr lang="en-US" altLang="zh-CN" dirty="0" smtClean="0"/>
          </a:p>
          <a:p>
            <a:r>
              <a:rPr lang="en-US" altLang="zh-CN" dirty="0" smtClean="0"/>
              <a:t>2	</a:t>
            </a:r>
            <a:r>
              <a:rPr lang="en-US" altLang="zh-CN" dirty="0" err="1" smtClean="0"/>
              <a:t>ProgramGeneration</a:t>
            </a:r>
            <a:endParaRPr lang="en-US" altLang="zh-CN" dirty="0" smtClean="0"/>
          </a:p>
          <a:p>
            <a:r>
              <a:rPr lang="en-US" altLang="zh-CN" dirty="0" smtClean="0"/>
              <a:t>2	</a:t>
            </a:r>
            <a:r>
              <a:rPr lang="en-US" altLang="zh-CN" dirty="0" err="1" smtClean="0"/>
              <a:t>StoryGeneration</a:t>
            </a:r>
            <a:endParaRPr lang="en-US" altLang="zh-CN" dirty="0" smtClean="0"/>
          </a:p>
          <a:p>
            <a:r>
              <a:rPr lang="en-US" altLang="zh-CN" dirty="0" smtClean="0"/>
              <a:t>2	</a:t>
            </a:r>
            <a:r>
              <a:rPr lang="en-US" altLang="zh-CN" dirty="0" err="1" smtClean="0"/>
              <a:t>StoryGeneration</a:t>
            </a:r>
            <a:endParaRPr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318D-42B9-4F64-BD87-0A27CE29F6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36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talk,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introduce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our recent research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open-domain dialogue</a:t>
            </a:r>
            <a:r>
              <a:rPr kumimoji="1" lang="en-US" altLang="zh-CN" baseline="0" dirty="0" smtClean="0"/>
              <a:t> generation. </a:t>
            </a:r>
            <a:r>
              <a:rPr kumimoji="1" lang="en-US" altLang="zh-CN" baseline="0" dirty="0" err="1" smtClean="0"/>
              <a:t>DialogWAE</a:t>
            </a:r>
            <a:r>
              <a:rPr kumimoji="1" lang="en-US" altLang="zh-CN" baseline="0" dirty="0" smtClean="0"/>
              <a:t>. The paper is going to be appear at ICLR this year. 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318D-42B9-4F64-BD87-0A27CE29F6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82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</a:t>
            </a:r>
            <a:r>
              <a:rPr lang="en-US" baseline="0" dirty="0" smtClean="0"/>
              <a:t> domain dialogue means chitchat </a:t>
            </a:r>
            <a:r>
              <a:rPr lang="en-US" baseline="0" smtClean="0"/>
              <a:t>between human </a:t>
            </a:r>
            <a:r>
              <a:rPr lang="en-US" baseline="0" dirty="0" smtClean="0"/>
              <a:t>or chatbots. </a:t>
            </a:r>
            <a:r>
              <a:rPr lang="en-US" dirty="0" smtClean="0"/>
              <a:t>For example,</a:t>
            </a:r>
            <a:r>
              <a:rPr lang="en-US" baseline="0" dirty="0" smtClean="0"/>
              <a:t> here are two chatbots, one may ask …</a:t>
            </a:r>
            <a:r>
              <a:rPr lang="en-US" dirty="0" smtClean="0"/>
              <a:t> The goal of open domain dialogue generation is to predict the next utterance given a dialogue history. We can easily model this conversation using sequence to sequence learning.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318D-42B9-4F64-BD87-0A27CE29F6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46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resolve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problem,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Let’s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think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about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multiple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responses.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…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idea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decode the responses conditioned on different situations,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then the model will not hesitate among different ground truths. 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318D-42B9-4F64-BD87-0A27CE29F6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24000" y="2594058"/>
            <a:ext cx="9144000" cy="1456574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/>
              <a:t>주제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Nanumsquare</a:t>
            </a:r>
            <a:r>
              <a:rPr lang="en-US" altLang="ko-KR" dirty="0"/>
              <a:t> Bold. 60pt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796422"/>
            <a:ext cx="9144000" cy="814137"/>
          </a:xfr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34343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이름 </a:t>
            </a:r>
            <a:r>
              <a:rPr lang="en-US" altLang="ko-KR" dirty="0"/>
              <a:t>/ </a:t>
            </a:r>
            <a:r>
              <a:rPr lang="ko-KR" altLang="en-US"/>
              <a:t>소속 </a:t>
            </a:r>
            <a:r>
              <a:rPr lang="en-US" altLang="ko-KR" dirty="0" err="1"/>
              <a:t>Nanumsquare</a:t>
            </a:r>
            <a:r>
              <a:rPr lang="en-US" altLang="ko-KR" dirty="0"/>
              <a:t> Bold. 24pt 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6E2A-C810-480C-8E59-FD112543BA8A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73213-EE8B-4B30-BA44-FB19BB8551D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067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B3DCD7E-3267-4AFF-802F-24D8384660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6">
            <a:extLst>
              <a:ext uri="{FF2B5EF4-FFF2-40B4-BE49-F238E27FC236}">
                <a16:creationId xmlns:a16="http://schemas.microsoft.com/office/drawing/2014/main" id="{5B3DCD7E-3267-4AFF-802F-24D8384660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02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76727" y="338245"/>
            <a:ext cx="9972173" cy="627355"/>
          </a:xfrm>
        </p:spPr>
        <p:txBody>
          <a:bodyPr>
            <a:noAutofit/>
          </a:bodyPr>
          <a:lstStyle>
            <a:lvl1pPr>
              <a:defRPr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: </a:t>
            </a:r>
            <a:r>
              <a:rPr lang="en-US" altLang="ko-KR" dirty="0" err="1"/>
              <a:t>Nanumsquare</a:t>
            </a:r>
            <a:r>
              <a:rPr lang="en-US" altLang="ko-KR" dirty="0"/>
              <a:t> Bold. 40pt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276727" y="1731252"/>
            <a:ext cx="11581898" cy="3536073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ko-KR" sz="1600" kern="1200">
                <a:solidFill>
                  <a:srgbClr val="53585F"/>
                </a:solidFill>
                <a:latin typeface="+mn-lt"/>
                <a:ea typeface="+mn-ea"/>
                <a:cs typeface="+mn-cs"/>
                <a:sym typeface="나눔스퀘어OTF Regular"/>
              </a:defRPr>
            </a:lvl1pPr>
          </a:lstStyle>
          <a:p>
            <a:pPr defTabSz="457200">
              <a:defRPr>
                <a:solidFill>
                  <a:srgbClr val="53585F"/>
                </a:solidFill>
                <a:latin typeface="+mn-lt"/>
                <a:ea typeface="+mn-ea"/>
                <a:cs typeface="+mn-cs"/>
                <a:sym typeface="나눔스퀘어OTF Regular"/>
              </a:defRPr>
            </a:pPr>
            <a:r>
              <a:rPr lang="ko-KR" altLang="en-US" dirty="0"/>
              <a:t>본문 </a:t>
            </a:r>
            <a:r>
              <a:rPr lang="en-US" altLang="ko-KR" dirty="0"/>
              <a:t>: </a:t>
            </a:r>
            <a:r>
              <a:rPr lang="en-US" altLang="ko-KR" dirty="0" err="1"/>
              <a:t>Nanumsquare</a:t>
            </a:r>
            <a:r>
              <a:rPr lang="en-US" altLang="ko-KR" dirty="0"/>
              <a:t> Regular. 16pt</a:t>
            </a:r>
          </a:p>
          <a:p>
            <a:pPr marL="0" marR="0" lvl="0" indent="0" algn="l" defTabSz="4572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53585F"/>
                </a:solidFill>
                <a:latin typeface="+mn-lt"/>
                <a:ea typeface="+mn-ea"/>
                <a:cs typeface="+mn-cs"/>
                <a:sym typeface="나눔스퀘어OTF Regular"/>
              </a:defRPr>
            </a:pPr>
            <a:r>
              <a:rPr lang="ko-KR" altLang="en-US" dirty="0"/>
              <a:t>본문 </a:t>
            </a:r>
            <a:r>
              <a:rPr lang="en-US" altLang="ko-KR" dirty="0"/>
              <a:t>: </a:t>
            </a:r>
            <a:r>
              <a:rPr lang="en-US" altLang="ko-KR" dirty="0" err="1"/>
              <a:t>Nanumsquare</a:t>
            </a:r>
            <a:r>
              <a:rPr lang="en-US" altLang="ko-KR" dirty="0"/>
              <a:t> Regular. 16pt</a:t>
            </a:r>
          </a:p>
          <a:p>
            <a:pPr defTabSz="457200">
              <a:defRPr>
                <a:solidFill>
                  <a:srgbClr val="53585F"/>
                </a:solidFill>
                <a:latin typeface="+mn-lt"/>
                <a:ea typeface="+mn-ea"/>
                <a:cs typeface="+mn-cs"/>
                <a:sym typeface="나눔스퀘어OTF Regular"/>
              </a:defRPr>
            </a:pPr>
            <a:r>
              <a:rPr lang="ko-KR" altLang="en-US" dirty="0"/>
              <a:t>본문 </a:t>
            </a:r>
            <a:r>
              <a:rPr lang="en-US" altLang="ko-KR" dirty="0"/>
              <a:t>: </a:t>
            </a:r>
            <a:r>
              <a:rPr lang="en-US" altLang="ko-KR" dirty="0" err="1"/>
              <a:t>Nanumsquare</a:t>
            </a:r>
            <a:r>
              <a:rPr lang="en-US" altLang="ko-KR" dirty="0"/>
              <a:t> Regular. 16pt</a:t>
            </a:r>
          </a:p>
          <a:p>
            <a:pPr marL="0" marR="0" lvl="0" indent="0" algn="l" defTabSz="4572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53585F"/>
                </a:solidFill>
                <a:latin typeface="+mn-lt"/>
                <a:ea typeface="+mn-ea"/>
                <a:cs typeface="+mn-cs"/>
                <a:sym typeface="나눔스퀘어OTF Regular"/>
              </a:defRPr>
            </a:pPr>
            <a:r>
              <a:rPr lang="ko-KR" altLang="en-US" dirty="0"/>
              <a:t>본문 </a:t>
            </a:r>
            <a:r>
              <a:rPr lang="en-US" altLang="ko-KR" dirty="0"/>
              <a:t>: </a:t>
            </a:r>
            <a:r>
              <a:rPr lang="en-US" altLang="ko-KR" dirty="0" err="1"/>
              <a:t>Nanumsquare</a:t>
            </a:r>
            <a:r>
              <a:rPr lang="en-US" altLang="ko-KR" dirty="0"/>
              <a:t> Regular. 16pt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276727" y="1279010"/>
            <a:ext cx="11581898" cy="34976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소제목 </a:t>
            </a:r>
            <a:r>
              <a:rPr lang="en-US" altLang="ko-KR" dirty="0"/>
              <a:t>: </a:t>
            </a:r>
            <a:r>
              <a:rPr lang="en-US" altLang="ko-KR" dirty="0" err="1"/>
              <a:t>Nanumsquare</a:t>
            </a:r>
            <a:r>
              <a:rPr lang="en-US" altLang="ko-KR" dirty="0"/>
              <a:t> Bold. 20pt</a:t>
            </a:r>
          </a:p>
        </p:txBody>
      </p:sp>
      <p:pic>
        <p:nvPicPr>
          <p:cNvPr id="6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27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B3DCD7E-3267-4AFF-802F-24D8384660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86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76727" y="338245"/>
            <a:ext cx="9972173" cy="627355"/>
          </a:xfrm>
        </p:spPr>
        <p:txBody>
          <a:bodyPr>
            <a:noAutofit/>
          </a:bodyPr>
          <a:lstStyle>
            <a:lvl1pPr>
              <a:defRPr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: </a:t>
            </a:r>
            <a:r>
              <a:rPr lang="en-US" altLang="ko-KR" dirty="0" err="1"/>
              <a:t>Nanumsquare</a:t>
            </a:r>
            <a:r>
              <a:rPr lang="en-US" altLang="ko-KR" dirty="0"/>
              <a:t> Bold. 40pt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276727" y="1731252"/>
            <a:ext cx="11581898" cy="3536073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ko-KR" sz="1600" kern="1200">
                <a:solidFill>
                  <a:srgbClr val="53585F"/>
                </a:solidFill>
                <a:latin typeface="+mn-lt"/>
                <a:ea typeface="+mn-ea"/>
                <a:cs typeface="+mn-cs"/>
                <a:sym typeface="나눔스퀘어OTF Regular"/>
              </a:defRPr>
            </a:lvl1pPr>
          </a:lstStyle>
          <a:p>
            <a:pPr defTabSz="457200">
              <a:defRPr>
                <a:solidFill>
                  <a:srgbClr val="53585F"/>
                </a:solidFill>
                <a:latin typeface="+mn-lt"/>
                <a:ea typeface="+mn-ea"/>
                <a:cs typeface="+mn-cs"/>
                <a:sym typeface="나눔스퀘어OTF Regular"/>
              </a:defRPr>
            </a:pPr>
            <a:r>
              <a:rPr lang="ko-KR" altLang="en-US" dirty="0"/>
              <a:t>본문 </a:t>
            </a:r>
            <a:r>
              <a:rPr lang="en-US" altLang="ko-KR" dirty="0"/>
              <a:t>: </a:t>
            </a:r>
            <a:r>
              <a:rPr lang="en-US" altLang="ko-KR" dirty="0" err="1"/>
              <a:t>Nanumsquare</a:t>
            </a:r>
            <a:r>
              <a:rPr lang="en-US" altLang="ko-KR" dirty="0"/>
              <a:t> Regular. 16pt</a:t>
            </a:r>
          </a:p>
          <a:p>
            <a:pPr marL="0" marR="0" lvl="0" indent="0" algn="l" defTabSz="4572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53585F"/>
                </a:solidFill>
                <a:latin typeface="+mn-lt"/>
                <a:ea typeface="+mn-ea"/>
                <a:cs typeface="+mn-cs"/>
                <a:sym typeface="나눔스퀘어OTF Regular"/>
              </a:defRPr>
            </a:pPr>
            <a:r>
              <a:rPr lang="ko-KR" altLang="en-US" dirty="0"/>
              <a:t>본문 </a:t>
            </a:r>
            <a:r>
              <a:rPr lang="en-US" altLang="ko-KR" dirty="0"/>
              <a:t>: </a:t>
            </a:r>
            <a:r>
              <a:rPr lang="en-US" altLang="ko-KR" dirty="0" err="1"/>
              <a:t>Nanumsquare</a:t>
            </a:r>
            <a:r>
              <a:rPr lang="en-US" altLang="ko-KR" dirty="0"/>
              <a:t> Regular. 16pt</a:t>
            </a:r>
          </a:p>
          <a:p>
            <a:pPr defTabSz="457200">
              <a:defRPr>
                <a:solidFill>
                  <a:srgbClr val="53585F"/>
                </a:solidFill>
                <a:latin typeface="+mn-lt"/>
                <a:ea typeface="+mn-ea"/>
                <a:cs typeface="+mn-cs"/>
                <a:sym typeface="나눔스퀘어OTF Regular"/>
              </a:defRPr>
            </a:pPr>
            <a:r>
              <a:rPr lang="ko-KR" altLang="en-US" dirty="0"/>
              <a:t>본문 </a:t>
            </a:r>
            <a:r>
              <a:rPr lang="en-US" altLang="ko-KR" dirty="0"/>
              <a:t>: </a:t>
            </a:r>
            <a:r>
              <a:rPr lang="en-US" altLang="ko-KR" dirty="0" err="1"/>
              <a:t>Nanumsquare</a:t>
            </a:r>
            <a:r>
              <a:rPr lang="en-US" altLang="ko-KR" dirty="0"/>
              <a:t> Regular. 16pt</a:t>
            </a:r>
          </a:p>
          <a:p>
            <a:pPr marL="0" marR="0" lvl="0" indent="0" algn="l" defTabSz="4572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53585F"/>
                </a:solidFill>
                <a:latin typeface="+mn-lt"/>
                <a:ea typeface="+mn-ea"/>
                <a:cs typeface="+mn-cs"/>
                <a:sym typeface="나눔스퀘어OTF Regular"/>
              </a:defRPr>
            </a:pPr>
            <a:r>
              <a:rPr lang="ko-KR" altLang="en-US" dirty="0"/>
              <a:t>본문 </a:t>
            </a:r>
            <a:r>
              <a:rPr lang="en-US" altLang="ko-KR" dirty="0"/>
              <a:t>: </a:t>
            </a:r>
            <a:r>
              <a:rPr lang="en-US" altLang="ko-KR" dirty="0" err="1"/>
              <a:t>Nanumsquare</a:t>
            </a:r>
            <a:r>
              <a:rPr lang="en-US" altLang="ko-KR" dirty="0"/>
              <a:t> Regular. 16pt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276727" y="1279010"/>
            <a:ext cx="11581898" cy="34976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소제목 </a:t>
            </a:r>
            <a:r>
              <a:rPr lang="en-US" altLang="ko-KR" dirty="0"/>
              <a:t>: </a:t>
            </a:r>
            <a:r>
              <a:rPr lang="en-US" altLang="ko-KR" dirty="0" err="1"/>
              <a:t>Nanumsquare</a:t>
            </a:r>
            <a:r>
              <a:rPr lang="en-US" altLang="ko-KR" dirty="0"/>
              <a:t> Bold. 20pt</a:t>
            </a:r>
          </a:p>
        </p:txBody>
      </p:sp>
    </p:spTree>
    <p:extLst>
      <p:ext uri="{BB962C8B-B14F-4D97-AF65-F5344CB8AC3E}">
        <p14:creationId xmlns:p14="http://schemas.microsoft.com/office/powerpoint/2010/main" val="1174436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76E2A-C810-480C-8E59-FD112543BA8A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73213-EE8B-4B30-BA44-FB19BB855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3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54" r:id="rId4"/>
    <p:sldLayoutId id="2147483653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25.pn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2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30.jpe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3.png"/><Relationship Id="rId10" Type="http://schemas.openxmlformats.org/officeDocument/2006/relationships/image" Target="../media/image60.png"/><Relationship Id="rId4" Type="http://schemas.openxmlformats.org/officeDocument/2006/relationships/image" Target="../media/image52.png"/><Relationship Id="rId9" Type="http://schemas.openxmlformats.org/officeDocument/2006/relationships/image" Target="../media/image59.png"/><Relationship Id="rId1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0" y="1512144"/>
            <a:ext cx="12200707" cy="3284278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altLang="ko-KR" dirty="0" smtClean="0"/>
              <a:t>When </a:t>
            </a:r>
            <a:r>
              <a:rPr lang="en-US" dirty="0" smtClean="0"/>
              <a:t>Neural </a:t>
            </a:r>
            <a:r>
              <a:rPr lang="en-US" dirty="0"/>
              <a:t>Machine </a:t>
            </a:r>
            <a:r>
              <a:rPr lang="en-US" dirty="0" smtClean="0"/>
              <a:t>Translation </a:t>
            </a:r>
            <a:r>
              <a:rPr lang="en-US" dirty="0"/>
              <a:t>Meet</a:t>
            </a:r>
            <a:r>
              <a:rPr lang="en-US" altLang="zh-CN" dirty="0"/>
              <a:t>s</a:t>
            </a:r>
            <a:r>
              <a:rPr lang="en-US" dirty="0"/>
              <a:t> Conversation</a:t>
            </a:r>
            <a:endParaRPr lang="en-US" altLang="ko-KR" dirty="0"/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34343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err="1" smtClean="0"/>
              <a:t>Xiaodong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Gu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Clova</a:t>
            </a:r>
            <a:r>
              <a:rPr lang="en-US" altLang="ko-KR" dirty="0" smtClean="0"/>
              <a:t> AI, NAVER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56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5658107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05097" y="338245"/>
            <a:ext cx="10528663" cy="1281549"/>
          </a:xfrm>
        </p:spPr>
        <p:txBody>
          <a:bodyPr>
            <a:noAutofit/>
          </a:bodyPr>
          <a:lstStyle>
            <a:lvl1pPr>
              <a:defRPr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Consider Situations</a:t>
            </a:r>
            <a:endParaRPr lang="en-US" altLang="ko-K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916815" y="-1209131"/>
            <a:ext cx="3705225" cy="936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5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05097" y="338245"/>
            <a:ext cx="10528663" cy="1281549"/>
          </a:xfrm>
        </p:spPr>
        <p:txBody>
          <a:bodyPr>
            <a:noAutofit/>
          </a:bodyPr>
          <a:lstStyle>
            <a:lvl1pPr>
              <a:defRPr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Problem Statement</a:t>
            </a:r>
            <a:endParaRPr lang="en-US" altLang="ko-KR" dirty="0"/>
          </a:p>
        </p:txBody>
      </p:sp>
      <p:sp>
        <p:nvSpPr>
          <p:cNvPr id="6" name="Content Placeholder 3"/>
          <p:cNvSpPr>
            <a:spLocks noGrp="1"/>
          </p:cNvSpPr>
          <p:nvPr>
            <p:ph idx="4294967295"/>
          </p:nvPr>
        </p:nvSpPr>
        <p:spPr>
          <a:xfrm>
            <a:off x="644433" y="1574786"/>
            <a:ext cx="10554789" cy="414783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c–context   x–response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Conditional VAE:  Approximate the posterior z as                  </a:t>
            </a:r>
            <a:r>
              <a:rPr lang="en-US" dirty="0" smtClean="0"/>
              <a:t> which </a:t>
            </a:r>
            <a:r>
              <a:rPr lang="en-US" dirty="0"/>
              <a:t>can be represented as a NN.</a:t>
            </a:r>
          </a:p>
          <a:p>
            <a:endParaRPr lang="en-US" dirty="0"/>
          </a:p>
          <a:p>
            <a:r>
              <a:rPr lang="en-US" dirty="0"/>
              <a:t>ELBO of Conditional VAE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73227"/>
          <a:stretch/>
        </p:blipFill>
        <p:spPr>
          <a:xfrm>
            <a:off x="1016829" y="2181023"/>
            <a:ext cx="1036622" cy="761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9355" y="3794770"/>
            <a:ext cx="1406442" cy="39249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772388" y="5733871"/>
            <a:ext cx="7613820" cy="350044"/>
            <a:chOff x="856257" y="5629578"/>
            <a:chExt cx="7613820" cy="35004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5820" y="5629578"/>
              <a:ext cx="1042988" cy="35004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6257" y="5645293"/>
              <a:ext cx="714971" cy="30574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23402" y="5673878"/>
              <a:ext cx="222169" cy="26943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00162" y="5649000"/>
              <a:ext cx="5469915" cy="330622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25953"/>
          <a:stretch/>
        </p:blipFill>
        <p:spPr>
          <a:xfrm>
            <a:off x="2084110" y="2202261"/>
            <a:ext cx="2867024" cy="761778"/>
          </a:xfrm>
          <a:prstGeom prst="rect">
            <a:avLst/>
          </a:prstGeom>
        </p:spPr>
      </p:pic>
      <p:sp>
        <p:nvSpPr>
          <p:cNvPr id="16" name="Rounded Rectangular Callout 15"/>
          <p:cNvSpPr/>
          <p:nvPr/>
        </p:nvSpPr>
        <p:spPr>
          <a:xfrm>
            <a:off x="2842799" y="2975209"/>
            <a:ext cx="1123854" cy="311674"/>
          </a:xfrm>
          <a:prstGeom prst="wedgeRoundRectCallout">
            <a:avLst>
              <a:gd name="adj1" fmla="val -54135"/>
              <a:gd name="adj2" fmla="val -8384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Intractable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20937" y="1466486"/>
            <a:ext cx="5213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ea"/>
              </a:rPr>
              <a:t>z</a:t>
            </a:r>
            <a:r>
              <a:rPr lang="en-US" sz="2800" dirty="0" smtClean="0">
                <a:latin typeface="+mn-ea"/>
              </a:rPr>
              <a:t>–situations</a:t>
            </a:r>
            <a:r>
              <a:rPr lang="en-US" sz="2800" dirty="0">
                <a:latin typeface="+mn-ea"/>
              </a:rPr>
              <a:t>, topics, </a:t>
            </a:r>
            <a:r>
              <a:rPr lang="en-US" sz="2800" dirty="0" err="1">
                <a:latin typeface="+mn-ea"/>
              </a:rPr>
              <a:t>etc</a:t>
            </a:r>
            <a:endParaRPr lang="en-US" sz="28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414869" y="2130822"/>
                <a:ext cx="4070947" cy="97654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Gill Sans MT" panose="020B0502020104020203" pitchFamily="34" charset="0"/>
                  </a:rPr>
                  <a:t>EM</a:t>
                </a:r>
              </a:p>
              <a:p>
                <a:r>
                  <a:rPr lang="en-US" sz="1400" dirty="0">
                    <a:latin typeface="Gill Sans MT" panose="020B0502020104020203" pitchFamily="34" charset="0"/>
                  </a:rPr>
                  <a:t>E-step: estimate the posterior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latin typeface="Gill Sans MT" panose="020B0502020104020203" pitchFamily="34" charset="0"/>
                </a:endParaRPr>
              </a:p>
              <a:p>
                <a:r>
                  <a:rPr lang="en-US" sz="1400" dirty="0">
                    <a:latin typeface="Gill Sans MT" panose="020B0502020104020203" pitchFamily="34" charset="0"/>
                  </a:rPr>
                  <a:t>M-step: maximize the log likelihood of the “complete”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869" y="2130822"/>
                <a:ext cx="4070947" cy="976549"/>
              </a:xfrm>
              <a:prstGeom prst="rect">
                <a:avLst/>
              </a:prstGeom>
              <a:blipFill>
                <a:blip r:embed="rId9"/>
                <a:stretch>
                  <a:fillRect l="-449" t="-1250" r="-1198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ular Callout 11">
            <a:extLst>
              <a:ext uri="{FF2B5EF4-FFF2-40B4-BE49-F238E27FC236}">
                <a16:creationId xmlns:a16="http://schemas.microsoft.com/office/drawing/2014/main" id="{8F0CA26F-15D3-1848-83FB-0F8339680BDE}"/>
              </a:ext>
            </a:extLst>
          </p:cNvPr>
          <p:cNvSpPr/>
          <p:nvPr/>
        </p:nvSpPr>
        <p:spPr>
          <a:xfrm>
            <a:off x="5713037" y="6208296"/>
            <a:ext cx="853226" cy="323132"/>
          </a:xfrm>
          <a:prstGeom prst="wedgeRoundRectCallout">
            <a:avLst>
              <a:gd name="adj1" fmla="val -50297"/>
              <a:gd name="adj2" fmla="val -7579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decoder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ounded Rectangular Callout 12">
            <a:extLst>
              <a:ext uri="{FF2B5EF4-FFF2-40B4-BE49-F238E27FC236}">
                <a16:creationId xmlns:a16="http://schemas.microsoft.com/office/drawing/2014/main" id="{64D2BD2B-EBD9-CF4D-B01C-E10061EC36B6}"/>
              </a:ext>
            </a:extLst>
          </p:cNvPr>
          <p:cNvSpPr/>
          <p:nvPr/>
        </p:nvSpPr>
        <p:spPr>
          <a:xfrm>
            <a:off x="4442043" y="6199587"/>
            <a:ext cx="866142" cy="323133"/>
          </a:xfrm>
          <a:prstGeom prst="wedgeRoundRectCallout">
            <a:avLst>
              <a:gd name="adj1" fmla="val -50297"/>
              <a:gd name="adj2" fmla="val -7579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encoder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80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6067410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05097" y="338245"/>
            <a:ext cx="10528663" cy="1281549"/>
          </a:xfrm>
        </p:spPr>
        <p:txBody>
          <a:bodyPr>
            <a:noAutofit/>
          </a:bodyPr>
          <a:lstStyle>
            <a:lvl1pPr>
              <a:defRPr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CVAE </a:t>
            </a:r>
            <a:r>
              <a:rPr lang="en-US" altLang="zh-CN" dirty="0" smtClean="0"/>
              <a:t>– Learning a latent representation of the response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5173274" y="1144284"/>
            <a:ext cx="208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Gill Sans MT" panose="020B0502020104020203" pitchFamily="34" charset="0"/>
              </a:rPr>
              <a:t>[Zhao et al. ACL’17]</a:t>
            </a:r>
          </a:p>
        </p:txBody>
      </p:sp>
      <p:sp>
        <p:nvSpPr>
          <p:cNvPr id="99" name="Rectangle 98"/>
          <p:cNvSpPr/>
          <p:nvPr/>
        </p:nvSpPr>
        <p:spPr>
          <a:xfrm>
            <a:off x="972524" y="4667953"/>
            <a:ext cx="1003974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n-ea"/>
              </a:rPr>
              <a:t>Limitations:</a:t>
            </a:r>
          </a:p>
          <a:p>
            <a:pPr marL="266700" lvl="1" indent="-133350">
              <a:buFont typeface="Arial" panose="020B0604020202020204" pitchFamily="34" charset="0"/>
              <a:buChar char="•"/>
            </a:pPr>
            <a:r>
              <a:rPr lang="en-US" dirty="0">
                <a:latin typeface="+mn-ea"/>
              </a:rPr>
              <a:t>z is forced to a simple form (e.g., Gaussian</a:t>
            </a:r>
            <a:r>
              <a:rPr lang="en-US" dirty="0" smtClean="0">
                <a:latin typeface="+mn-ea"/>
              </a:rPr>
              <a:t>)</a:t>
            </a:r>
          </a:p>
          <a:p>
            <a:pPr marL="266700" lvl="1" indent="-133350">
              <a:buFont typeface="Arial" panose="020B0604020202020204" pitchFamily="34" charset="0"/>
              <a:buChar char="•"/>
            </a:pPr>
            <a:r>
              <a:rPr lang="en-US" dirty="0" smtClean="0">
                <a:latin typeface="+mn-ea"/>
              </a:rPr>
              <a:t>possi</a:t>
            </a:r>
            <a:r>
              <a:rPr lang="en-US" altLang="zh-CN" dirty="0" smtClean="0">
                <a:latin typeface="+mn-ea"/>
              </a:rPr>
              <a:t>ble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mode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collapse</a:t>
            </a:r>
            <a:endParaRPr lang="en-US" dirty="0" smtClean="0">
              <a:latin typeface="+mn-ea"/>
            </a:endParaRPr>
          </a:p>
          <a:p>
            <a:pPr marL="266700" lvl="1" indent="-133350">
              <a:buFont typeface="Arial" panose="020B0604020202020204" pitchFamily="34" charset="0"/>
              <a:buChar char="•"/>
            </a:pPr>
            <a:r>
              <a:rPr lang="en-US" dirty="0" smtClean="0">
                <a:latin typeface="+mn-ea"/>
              </a:rPr>
              <a:t>posterior </a:t>
            </a:r>
            <a:r>
              <a:rPr lang="en-US" dirty="0">
                <a:latin typeface="+mn-ea"/>
              </a:rPr>
              <a:t>collapse – strong decoder prevents the latent variables to be </a:t>
            </a:r>
            <a:r>
              <a:rPr lang="en-US" dirty="0" smtClean="0">
                <a:latin typeface="+mn-ea"/>
              </a:rPr>
              <a:t>exploited</a:t>
            </a:r>
            <a:endParaRPr lang="en-US" dirty="0">
              <a:latin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22607" y="1760518"/>
            <a:ext cx="8814608" cy="2628602"/>
            <a:chOff x="2591649" y="2304603"/>
            <a:chExt cx="6347325" cy="1821461"/>
          </a:xfrm>
        </p:grpSpPr>
        <p:sp>
          <p:nvSpPr>
            <p:cNvPr id="6" name="Pentagon 5"/>
            <p:cNvSpPr/>
            <p:nvPr/>
          </p:nvSpPr>
          <p:spPr>
            <a:xfrm>
              <a:off x="4730732" y="2390832"/>
              <a:ext cx="864000" cy="379557"/>
            </a:xfrm>
            <a:prstGeom prst="homePlat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Recognition Network</a:t>
              </a:r>
            </a:p>
          </p:txBody>
        </p:sp>
        <p:cxnSp>
          <p:nvCxnSpPr>
            <p:cNvPr id="7" name="Straight Arrow Connector 6"/>
            <p:cNvCxnSpPr>
              <a:stCxn id="8" idx="3"/>
              <a:endCxn id="10" idx="1"/>
            </p:cNvCxnSpPr>
            <p:nvPr/>
          </p:nvCxnSpPr>
          <p:spPr>
            <a:xfrm>
              <a:off x="2895989" y="2576960"/>
              <a:ext cx="187612" cy="1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2625986" y="2495958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91649" y="2669437"/>
              <a:ext cx="31262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I</a:t>
              </a:r>
              <a:endParaRPr lang="en-US" sz="1050" baseline="-250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083598" y="2496107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540938" y="2496107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0" idx="3"/>
              <a:endCxn id="11" idx="1"/>
            </p:cNvCxnSpPr>
            <p:nvPr/>
          </p:nvCxnSpPr>
          <p:spPr>
            <a:xfrm>
              <a:off x="3353598" y="2577107"/>
              <a:ext cx="1873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3978145" y="3072929"/>
              <a:ext cx="270000" cy="162000"/>
            </a:xfrm>
            <a:prstGeom prst="roundRect">
              <a:avLst/>
            </a:prstGeom>
            <a:solidFill>
              <a:srgbClr val="E1D5E7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980898" y="3444390"/>
              <a:ext cx="270000" cy="162000"/>
            </a:xfrm>
            <a:prstGeom prst="roundRect">
              <a:avLst/>
            </a:prstGeom>
            <a:solidFill>
              <a:srgbClr val="E1D5E7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978146" y="3816305"/>
              <a:ext cx="270000" cy="162000"/>
            </a:xfrm>
            <a:prstGeom prst="roundRect">
              <a:avLst/>
            </a:prstGeom>
            <a:solidFill>
              <a:srgbClr val="E1D5E7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838396" y="3228777"/>
              <a:ext cx="81000" cy="1080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0</a:t>
              </a:r>
            </a:p>
          </p:txBody>
        </p:sp>
        <p:cxnSp>
          <p:nvCxnSpPr>
            <p:cNvPr id="18" name="Straight Arrow Connector 17"/>
            <p:cNvCxnSpPr>
              <a:stCxn id="14" idx="2"/>
              <a:endCxn id="15" idx="0"/>
            </p:cNvCxnSpPr>
            <p:nvPr/>
          </p:nvCxnSpPr>
          <p:spPr>
            <a:xfrm>
              <a:off x="4113144" y="3234932"/>
              <a:ext cx="2754" cy="2094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045051" y="2669436"/>
              <a:ext cx="32806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like</a:t>
              </a:r>
              <a:endParaRPr lang="en-US" sz="1200" baseline="-25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84401" y="2668006"/>
              <a:ext cx="393305" cy="1119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 smtClean="0"/>
                <a:t>baseball</a:t>
              </a:r>
              <a:endParaRPr lang="en-US" sz="1200" baseline="-25000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4405716" y="2512779"/>
              <a:ext cx="135000" cy="135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/>
            <p:cNvCxnSpPr>
              <a:stCxn id="22" idx="2"/>
              <a:endCxn id="22" idx="6"/>
            </p:cNvCxnSpPr>
            <p:nvPr/>
          </p:nvCxnSpPr>
          <p:spPr>
            <a:xfrm>
              <a:off x="4405716" y="2580279"/>
              <a:ext cx="135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2" idx="0"/>
              <a:endCxn id="22" idx="4"/>
            </p:cNvCxnSpPr>
            <p:nvPr/>
          </p:nvCxnSpPr>
          <p:spPr>
            <a:xfrm>
              <a:off x="4473216" y="2512779"/>
              <a:ext cx="0" cy="135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2" idx="6"/>
              <a:endCxn id="6" idx="1"/>
            </p:cNvCxnSpPr>
            <p:nvPr/>
          </p:nvCxnSpPr>
          <p:spPr>
            <a:xfrm>
              <a:off x="4540716" y="2580282"/>
              <a:ext cx="190016" cy="3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7121750" y="2515956"/>
              <a:ext cx="135000" cy="135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Connector 26"/>
            <p:cNvCxnSpPr>
              <a:stCxn id="26" idx="2"/>
              <a:endCxn id="26" idx="6"/>
            </p:cNvCxnSpPr>
            <p:nvPr/>
          </p:nvCxnSpPr>
          <p:spPr>
            <a:xfrm>
              <a:off x="7121750" y="2583455"/>
              <a:ext cx="135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6" idx="0"/>
              <a:endCxn id="26" idx="4"/>
            </p:cNvCxnSpPr>
            <p:nvPr/>
          </p:nvCxnSpPr>
          <p:spPr>
            <a:xfrm>
              <a:off x="7189250" y="2515956"/>
              <a:ext cx="0" cy="135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16" idx="3"/>
              <a:endCxn id="26" idx="4"/>
            </p:cNvCxnSpPr>
            <p:nvPr/>
          </p:nvCxnSpPr>
          <p:spPr>
            <a:xfrm flipV="1">
              <a:off x="4248146" y="2650959"/>
              <a:ext cx="2941104" cy="1246349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entagon 29"/>
            <p:cNvSpPr/>
            <p:nvPr/>
          </p:nvSpPr>
          <p:spPr>
            <a:xfrm>
              <a:off x="4734087" y="3259564"/>
              <a:ext cx="864000" cy="375368"/>
            </a:xfrm>
            <a:prstGeom prst="homePlate">
              <a:avLst/>
            </a:prstGeom>
            <a:solidFill>
              <a:srgbClr val="F7C5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Prior Network</a:t>
              </a:r>
            </a:p>
          </p:txBody>
        </p:sp>
        <p:cxnSp>
          <p:nvCxnSpPr>
            <p:cNvPr id="31" name="Straight Arrow Connector 30"/>
            <p:cNvCxnSpPr>
              <a:endCxn id="22" idx="4"/>
            </p:cNvCxnSpPr>
            <p:nvPr/>
          </p:nvCxnSpPr>
          <p:spPr>
            <a:xfrm flipV="1">
              <a:off x="4472068" y="2647789"/>
              <a:ext cx="1157" cy="12496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30" idx="1"/>
            </p:cNvCxnSpPr>
            <p:nvPr/>
          </p:nvCxnSpPr>
          <p:spPr>
            <a:xfrm flipV="1">
              <a:off x="4465909" y="3447249"/>
              <a:ext cx="268179" cy="25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6" idx="3"/>
            </p:cNvCxnSpPr>
            <p:nvPr/>
          </p:nvCxnSpPr>
          <p:spPr>
            <a:xfrm flipV="1">
              <a:off x="5594734" y="2580318"/>
              <a:ext cx="554084" cy="2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0" idx="3"/>
            </p:cNvCxnSpPr>
            <p:nvPr/>
          </p:nvCxnSpPr>
          <p:spPr>
            <a:xfrm>
              <a:off x="5598088" y="3447249"/>
              <a:ext cx="547757" cy="17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6" idx="3"/>
              <a:endCxn id="38" idx="1"/>
            </p:cNvCxnSpPr>
            <p:nvPr/>
          </p:nvCxnSpPr>
          <p:spPr>
            <a:xfrm>
              <a:off x="7828830" y="2584378"/>
              <a:ext cx="213734" cy="1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ounded Rectangle 35"/>
            <p:cNvSpPr/>
            <p:nvPr/>
          </p:nvSpPr>
          <p:spPr>
            <a:xfrm>
              <a:off x="7558821" y="2503370"/>
              <a:ext cx="270000" cy="162000"/>
            </a:xfrm>
            <a:prstGeom prst="roundRect">
              <a:avLst/>
            </a:prstGeom>
            <a:solidFill>
              <a:srgbClr val="F8CECC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39572" y="2684080"/>
              <a:ext cx="26201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I</a:t>
              </a:r>
              <a:endParaRPr lang="en-US" sz="1200" baseline="-25000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8042555" y="2503509"/>
              <a:ext cx="270000" cy="162000"/>
            </a:xfrm>
            <a:prstGeom prst="roundRect">
              <a:avLst/>
            </a:prstGeom>
            <a:solidFill>
              <a:srgbClr val="F8CECC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8505605" y="2503509"/>
              <a:ext cx="270000" cy="162000"/>
            </a:xfrm>
            <a:prstGeom prst="roundRect">
              <a:avLst/>
            </a:prstGeom>
            <a:solidFill>
              <a:srgbClr val="F8CECC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Arrow Connector 39"/>
            <p:cNvCxnSpPr>
              <a:stCxn id="38" idx="3"/>
              <a:endCxn id="39" idx="1"/>
            </p:cNvCxnSpPr>
            <p:nvPr/>
          </p:nvCxnSpPr>
          <p:spPr>
            <a:xfrm>
              <a:off x="8312555" y="2584508"/>
              <a:ext cx="1930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8502287" y="2669434"/>
              <a:ext cx="27664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like</a:t>
              </a:r>
              <a:endParaRPr lang="en-US" sz="1200" baseline="-25000" dirty="0"/>
            </a:p>
          </p:txBody>
        </p:sp>
        <p:cxnSp>
          <p:nvCxnSpPr>
            <p:cNvPr id="42" name="Straight Arrow Connector 41"/>
            <p:cNvCxnSpPr>
              <a:stCxn id="26" idx="6"/>
              <a:endCxn id="36" idx="1"/>
            </p:cNvCxnSpPr>
            <p:nvPr/>
          </p:nvCxnSpPr>
          <p:spPr>
            <a:xfrm>
              <a:off x="7256749" y="2583464"/>
              <a:ext cx="302072" cy="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8015850" y="2309397"/>
              <a:ext cx="2925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like</a:t>
              </a:r>
              <a:endParaRPr lang="en-US" sz="1200" baseline="-250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46232" y="2304603"/>
              <a:ext cx="492742" cy="1279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/>
                <a:t>baseball</a:t>
              </a:r>
              <a:endParaRPr lang="en-US" sz="1200" baseline="-25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550369" y="2309398"/>
              <a:ext cx="29041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I</a:t>
              </a:r>
              <a:endParaRPr lang="en-US" sz="1200" baseline="-25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541888" y="2669434"/>
              <a:ext cx="29366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&lt;s&gt;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Oval 46"/>
                <p:cNvSpPr/>
                <p:nvPr/>
              </p:nvSpPr>
              <p:spPr>
                <a:xfrm>
                  <a:off x="6151667" y="2435011"/>
                  <a:ext cx="297000" cy="29700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Oval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667" y="2435011"/>
                  <a:ext cx="297000" cy="297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/>
                <p:cNvSpPr/>
                <p:nvPr/>
              </p:nvSpPr>
              <p:spPr>
                <a:xfrm>
                  <a:off x="6161918" y="3300924"/>
                  <a:ext cx="297000" cy="297000"/>
                </a:xfrm>
                <a:prstGeom prst="ellipse">
                  <a:avLst/>
                </a:prstGeom>
                <a:solidFill>
                  <a:srgbClr val="F4CC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ts val="165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Oval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1918" y="3300924"/>
                  <a:ext cx="297000" cy="2970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5625174" y="2383304"/>
                  <a:ext cx="298926" cy="1154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5174" y="2383304"/>
                  <a:ext cx="298926" cy="115416"/>
                </a:xfrm>
                <a:prstGeom prst="rect">
                  <a:avLst/>
                </a:prstGeom>
                <a:blipFill>
                  <a:blip r:embed="rId5"/>
                  <a:stretch>
                    <a:fillRect l="-5882" t="-14286"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4284308" y="3666589"/>
                  <a:ext cx="181601" cy="2077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b="1" i="1" dirty="0"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4308" y="3666589"/>
                  <a:ext cx="181601" cy="207749"/>
                </a:xfrm>
                <a:prstGeom prst="rect">
                  <a:avLst/>
                </a:prstGeom>
                <a:blipFill>
                  <a:blip r:embed="rId6"/>
                  <a:stretch>
                    <a:fillRect l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4195206" y="2318653"/>
                  <a:ext cx="219207" cy="2077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5206" y="2318653"/>
                  <a:ext cx="219207" cy="20774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Freeform 51"/>
            <p:cNvSpPr/>
            <p:nvPr/>
          </p:nvSpPr>
          <p:spPr>
            <a:xfrm flipH="1">
              <a:off x="6433186" y="2664239"/>
              <a:ext cx="214623" cy="302511"/>
            </a:xfrm>
            <a:custGeom>
              <a:avLst/>
              <a:gdLst>
                <a:gd name="connsiteX0" fmla="*/ 0 w 874091"/>
                <a:gd name="connsiteY0" fmla="*/ 950577 h 950577"/>
                <a:gd name="connsiteX1" fmla="*/ 381838 w 874091"/>
                <a:gd name="connsiteY1" fmla="*/ 739562 h 950577"/>
                <a:gd name="connsiteX2" fmla="*/ 542611 w 874091"/>
                <a:gd name="connsiteY2" fmla="*/ 267289 h 950577"/>
                <a:gd name="connsiteX3" fmla="*/ 834013 w 874091"/>
                <a:gd name="connsiteY3" fmla="*/ 16081 h 950577"/>
                <a:gd name="connsiteX4" fmla="*/ 864158 w 874091"/>
                <a:gd name="connsiteY4" fmla="*/ 46226 h 950577"/>
                <a:gd name="connsiteX0" fmla="*/ 0 w 834013"/>
                <a:gd name="connsiteY0" fmla="*/ 934496 h 934496"/>
                <a:gd name="connsiteX1" fmla="*/ 381838 w 834013"/>
                <a:gd name="connsiteY1" fmla="*/ 723481 h 934496"/>
                <a:gd name="connsiteX2" fmla="*/ 542611 w 834013"/>
                <a:gd name="connsiteY2" fmla="*/ 251208 h 934496"/>
                <a:gd name="connsiteX3" fmla="*/ 834013 w 834013"/>
                <a:gd name="connsiteY3" fmla="*/ 0 h 934496"/>
                <a:gd name="connsiteX0" fmla="*/ 0 w 834013"/>
                <a:gd name="connsiteY0" fmla="*/ 934496 h 934496"/>
                <a:gd name="connsiteX1" fmla="*/ 381838 w 834013"/>
                <a:gd name="connsiteY1" fmla="*/ 723481 h 934496"/>
                <a:gd name="connsiteX2" fmla="*/ 608696 w 834013"/>
                <a:gd name="connsiteY2" fmla="*/ 394391 h 934496"/>
                <a:gd name="connsiteX3" fmla="*/ 834013 w 834013"/>
                <a:gd name="connsiteY3" fmla="*/ 0 h 934496"/>
                <a:gd name="connsiteX0" fmla="*/ 0 w 834013"/>
                <a:gd name="connsiteY0" fmla="*/ 934496 h 934496"/>
                <a:gd name="connsiteX1" fmla="*/ 381838 w 834013"/>
                <a:gd name="connsiteY1" fmla="*/ 723481 h 934496"/>
                <a:gd name="connsiteX2" fmla="*/ 608696 w 834013"/>
                <a:gd name="connsiteY2" fmla="*/ 394391 h 934496"/>
                <a:gd name="connsiteX3" fmla="*/ 834013 w 834013"/>
                <a:gd name="connsiteY3" fmla="*/ 0 h 93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013" h="934496">
                  <a:moveTo>
                    <a:pt x="0" y="934496"/>
                  </a:moveTo>
                  <a:cubicBezTo>
                    <a:pt x="145701" y="885929"/>
                    <a:pt x="280389" y="813498"/>
                    <a:pt x="381838" y="723481"/>
                  </a:cubicBezTo>
                  <a:cubicBezTo>
                    <a:pt x="483287" y="633464"/>
                    <a:pt x="533333" y="514971"/>
                    <a:pt x="608696" y="394391"/>
                  </a:cubicBezTo>
                  <a:cubicBezTo>
                    <a:pt x="684059" y="273811"/>
                    <a:pt x="783994" y="75026"/>
                    <a:pt x="834013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stealth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Freeform 52"/>
            <p:cNvSpPr/>
            <p:nvPr/>
          </p:nvSpPr>
          <p:spPr>
            <a:xfrm flipH="1" flipV="1">
              <a:off x="6463636" y="3104492"/>
              <a:ext cx="184175" cy="329202"/>
            </a:xfrm>
            <a:custGeom>
              <a:avLst/>
              <a:gdLst>
                <a:gd name="connsiteX0" fmla="*/ 0 w 874091"/>
                <a:gd name="connsiteY0" fmla="*/ 950577 h 950577"/>
                <a:gd name="connsiteX1" fmla="*/ 381838 w 874091"/>
                <a:gd name="connsiteY1" fmla="*/ 739562 h 950577"/>
                <a:gd name="connsiteX2" fmla="*/ 542611 w 874091"/>
                <a:gd name="connsiteY2" fmla="*/ 267289 h 950577"/>
                <a:gd name="connsiteX3" fmla="*/ 834013 w 874091"/>
                <a:gd name="connsiteY3" fmla="*/ 16081 h 950577"/>
                <a:gd name="connsiteX4" fmla="*/ 864158 w 874091"/>
                <a:gd name="connsiteY4" fmla="*/ 46226 h 950577"/>
                <a:gd name="connsiteX0" fmla="*/ 0 w 834013"/>
                <a:gd name="connsiteY0" fmla="*/ 934496 h 934496"/>
                <a:gd name="connsiteX1" fmla="*/ 381838 w 834013"/>
                <a:gd name="connsiteY1" fmla="*/ 723481 h 934496"/>
                <a:gd name="connsiteX2" fmla="*/ 542611 w 834013"/>
                <a:gd name="connsiteY2" fmla="*/ 251208 h 934496"/>
                <a:gd name="connsiteX3" fmla="*/ 834013 w 834013"/>
                <a:gd name="connsiteY3" fmla="*/ 0 h 934496"/>
                <a:gd name="connsiteX0" fmla="*/ 0 w 834013"/>
                <a:gd name="connsiteY0" fmla="*/ 934496 h 934496"/>
                <a:gd name="connsiteX1" fmla="*/ 381838 w 834013"/>
                <a:gd name="connsiteY1" fmla="*/ 723481 h 934496"/>
                <a:gd name="connsiteX2" fmla="*/ 608696 w 834013"/>
                <a:gd name="connsiteY2" fmla="*/ 394391 h 934496"/>
                <a:gd name="connsiteX3" fmla="*/ 834013 w 834013"/>
                <a:gd name="connsiteY3" fmla="*/ 0 h 934496"/>
                <a:gd name="connsiteX0" fmla="*/ 0 w 834013"/>
                <a:gd name="connsiteY0" fmla="*/ 934496 h 934496"/>
                <a:gd name="connsiteX1" fmla="*/ 381838 w 834013"/>
                <a:gd name="connsiteY1" fmla="*/ 723481 h 934496"/>
                <a:gd name="connsiteX2" fmla="*/ 608696 w 834013"/>
                <a:gd name="connsiteY2" fmla="*/ 394391 h 934496"/>
                <a:gd name="connsiteX3" fmla="*/ 834013 w 834013"/>
                <a:gd name="connsiteY3" fmla="*/ 0 h 93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013" h="934496">
                  <a:moveTo>
                    <a:pt x="0" y="934496"/>
                  </a:moveTo>
                  <a:cubicBezTo>
                    <a:pt x="145701" y="885929"/>
                    <a:pt x="280389" y="813498"/>
                    <a:pt x="381838" y="723481"/>
                  </a:cubicBezTo>
                  <a:cubicBezTo>
                    <a:pt x="483287" y="633464"/>
                    <a:pt x="533333" y="514971"/>
                    <a:pt x="608696" y="394391"/>
                  </a:cubicBezTo>
                  <a:cubicBezTo>
                    <a:pt x="684059" y="273811"/>
                    <a:pt x="783994" y="75026"/>
                    <a:pt x="834013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stealth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4" name="Straight Arrow Connector 53"/>
            <p:cNvCxnSpPr>
              <a:stCxn id="11" idx="3"/>
              <a:endCxn id="22" idx="2"/>
            </p:cNvCxnSpPr>
            <p:nvPr/>
          </p:nvCxnSpPr>
          <p:spPr>
            <a:xfrm>
              <a:off x="3810938" y="2577107"/>
              <a:ext cx="594779" cy="31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16" idx="0"/>
            </p:cNvCxnSpPr>
            <p:nvPr/>
          </p:nvCxnSpPr>
          <p:spPr>
            <a:xfrm flipH="1">
              <a:off x="4113153" y="3593806"/>
              <a:ext cx="1828" cy="2225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7518046" y="3009466"/>
              <a:ext cx="1332819" cy="9535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7617458" y="3098415"/>
              <a:ext cx="226028" cy="14591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7617458" y="3314299"/>
              <a:ext cx="226028" cy="153398"/>
            </a:xfrm>
            <a:prstGeom prst="roundRect">
              <a:avLst/>
            </a:prstGeom>
            <a:solidFill>
              <a:srgbClr val="E1D5E7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619543" y="3537458"/>
              <a:ext cx="221840" cy="144998"/>
            </a:xfrm>
            <a:prstGeom prst="roundRect">
              <a:avLst/>
            </a:prstGeom>
            <a:solidFill>
              <a:srgbClr val="F8CECC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617450" y="3763836"/>
              <a:ext cx="250497" cy="112329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0/1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899303" y="3100228"/>
              <a:ext cx="822408" cy="1066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/>
                <a:t>utterance encoder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923335" y="3320764"/>
              <a:ext cx="731867" cy="1066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/>
                <a:t>context encoder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898164" y="3749214"/>
              <a:ext cx="858178" cy="1066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/>
                <a:t>conversation floor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916413" y="3532741"/>
              <a:ext cx="792966" cy="1066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/>
                <a:t>response decoder</a:t>
              </a:r>
            </a:p>
          </p:txBody>
        </p:sp>
        <p:cxnSp>
          <p:nvCxnSpPr>
            <p:cNvPr id="65" name="Straight Arrow Connector 64"/>
            <p:cNvCxnSpPr>
              <a:stCxn id="47" idx="6"/>
              <a:endCxn id="26" idx="2"/>
            </p:cNvCxnSpPr>
            <p:nvPr/>
          </p:nvCxnSpPr>
          <p:spPr>
            <a:xfrm flipV="1">
              <a:off x="6448668" y="2583459"/>
              <a:ext cx="673083" cy="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" t="15054" r="48884"/>
            <a:stretch/>
          </p:blipFill>
          <p:spPr>
            <a:xfrm>
              <a:off x="5891642" y="2524620"/>
              <a:ext cx="182039" cy="14660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" t="15054" r="48884"/>
            <a:stretch/>
          </p:blipFill>
          <p:spPr>
            <a:xfrm>
              <a:off x="5892371" y="3381003"/>
              <a:ext cx="182039" cy="146606"/>
            </a:xfrm>
            <a:prstGeom prst="rect">
              <a:avLst/>
            </a:prstGeom>
          </p:spPr>
        </p:pic>
        <p:cxnSp>
          <p:nvCxnSpPr>
            <p:cNvPr id="68" name="Straight Arrow Connector 67"/>
            <p:cNvCxnSpPr>
              <a:stCxn id="69" idx="3"/>
              <a:endCxn id="70" idx="1"/>
            </p:cNvCxnSpPr>
            <p:nvPr/>
          </p:nvCxnSpPr>
          <p:spPr>
            <a:xfrm>
              <a:off x="2916977" y="3154577"/>
              <a:ext cx="178065" cy="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ounded Rectangle 68"/>
            <p:cNvSpPr/>
            <p:nvPr/>
          </p:nvSpPr>
          <p:spPr>
            <a:xfrm>
              <a:off x="2646975" y="3073578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3095041" y="3073661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3515584" y="3073661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Straight Arrow Connector 71"/>
            <p:cNvCxnSpPr>
              <a:stCxn id="70" idx="3"/>
              <a:endCxn id="71" idx="1"/>
            </p:cNvCxnSpPr>
            <p:nvPr/>
          </p:nvCxnSpPr>
          <p:spPr>
            <a:xfrm>
              <a:off x="3365042" y="3154661"/>
              <a:ext cx="1505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74" idx="3"/>
              <a:endCxn id="75" idx="1"/>
            </p:cNvCxnSpPr>
            <p:nvPr/>
          </p:nvCxnSpPr>
          <p:spPr>
            <a:xfrm>
              <a:off x="2910204" y="3525305"/>
              <a:ext cx="178065" cy="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ounded Rectangle 73"/>
            <p:cNvSpPr/>
            <p:nvPr/>
          </p:nvSpPr>
          <p:spPr>
            <a:xfrm>
              <a:off x="2640203" y="3444305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3088268" y="3444390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3508811" y="3444390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Arrow Connector 76"/>
            <p:cNvCxnSpPr>
              <a:stCxn id="75" idx="3"/>
              <a:endCxn id="76" idx="1"/>
            </p:cNvCxnSpPr>
            <p:nvPr/>
          </p:nvCxnSpPr>
          <p:spPr>
            <a:xfrm>
              <a:off x="3358270" y="3525389"/>
              <a:ext cx="1505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9" idx="3"/>
              <a:endCxn id="80" idx="1"/>
            </p:cNvCxnSpPr>
            <p:nvPr/>
          </p:nvCxnSpPr>
          <p:spPr>
            <a:xfrm>
              <a:off x="2916977" y="3896135"/>
              <a:ext cx="178065" cy="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ounded Rectangle 78"/>
            <p:cNvSpPr/>
            <p:nvPr/>
          </p:nvSpPr>
          <p:spPr>
            <a:xfrm>
              <a:off x="2646975" y="3815136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3095041" y="3815220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3515584" y="3815220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Arrow Connector 81"/>
            <p:cNvCxnSpPr>
              <a:stCxn id="80" idx="3"/>
              <a:endCxn id="81" idx="1"/>
            </p:cNvCxnSpPr>
            <p:nvPr/>
          </p:nvCxnSpPr>
          <p:spPr>
            <a:xfrm>
              <a:off x="3365042" y="3896219"/>
              <a:ext cx="1505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71" idx="3"/>
              <a:endCxn id="14" idx="1"/>
            </p:cNvCxnSpPr>
            <p:nvPr/>
          </p:nvCxnSpPr>
          <p:spPr>
            <a:xfrm flipV="1">
              <a:off x="3785585" y="3153929"/>
              <a:ext cx="192561" cy="7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6" idx="3"/>
              <a:endCxn id="15" idx="1"/>
            </p:cNvCxnSpPr>
            <p:nvPr/>
          </p:nvCxnSpPr>
          <p:spPr>
            <a:xfrm>
              <a:off x="3778814" y="3525390"/>
              <a:ext cx="2020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81" idx="3"/>
              <a:endCxn id="16" idx="1"/>
            </p:cNvCxnSpPr>
            <p:nvPr/>
          </p:nvCxnSpPr>
          <p:spPr>
            <a:xfrm>
              <a:off x="3785586" y="3896223"/>
              <a:ext cx="192562" cy="10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838922" y="3593313"/>
              <a:ext cx="81000" cy="1080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839386" y="3959552"/>
              <a:ext cx="81000" cy="1080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609958" y="3225408"/>
              <a:ext cx="28564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I</a:t>
              </a:r>
              <a:endParaRPr lang="en-US" sz="1050" baseline="-250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064592" y="3224057"/>
              <a:ext cx="32806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like</a:t>
              </a:r>
              <a:endParaRPr lang="en-US" sz="1050" baseline="-25000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443359" y="3220595"/>
              <a:ext cx="384856" cy="1119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 smtClean="0"/>
                <a:t>football</a:t>
              </a:r>
              <a:endParaRPr lang="en-US" sz="1050" baseline="-250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616933" y="3958190"/>
              <a:ext cx="31262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50" dirty="0"/>
                <a:t>what</a:t>
              </a:r>
              <a:endParaRPr lang="en-US" sz="1050" baseline="-250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054952" y="3964481"/>
              <a:ext cx="34106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about</a:t>
              </a:r>
              <a:endParaRPr lang="en-US" sz="1050" baseline="-250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501628" y="3963051"/>
              <a:ext cx="25357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you</a:t>
              </a:r>
              <a:endParaRPr lang="en-US" sz="1050" baseline="-250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619328" y="3593315"/>
              <a:ext cx="31262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that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107703" y="3591879"/>
              <a:ext cx="21743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is</a:t>
              </a:r>
              <a:endParaRPr lang="en-US" sz="1050" baseline="-2500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484424" y="3588816"/>
              <a:ext cx="312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cool</a:t>
              </a:r>
              <a:endParaRPr lang="en-US" sz="105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5655398" y="3266760"/>
                  <a:ext cx="298926" cy="1154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5398" y="3266760"/>
                  <a:ext cx="298926" cy="115416"/>
                </a:xfrm>
                <a:prstGeom prst="rect">
                  <a:avLst/>
                </a:prstGeom>
                <a:blipFill>
                  <a:blip r:embed="rId9"/>
                  <a:stretch>
                    <a:fillRect l="-7353" t="-14815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6637997" y="3004611"/>
                  <a:ext cx="298926" cy="1154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𝐾𝐿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7997" y="3004611"/>
                  <a:ext cx="298926" cy="115416"/>
                </a:xfrm>
                <a:prstGeom prst="rect">
                  <a:avLst/>
                </a:prstGeom>
                <a:blipFill>
                  <a:blip r:embed="rId10"/>
                  <a:stretch>
                    <a:fillRect t="-407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72368" y="2800080"/>
              <a:ext cx="512100" cy="142912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 rotWithShape="1">
            <a:blip r:embed="rId12"/>
            <a:srcRect l="84277" b="15041"/>
            <a:stretch/>
          </p:blipFill>
          <p:spPr>
            <a:xfrm>
              <a:off x="4889401" y="3651802"/>
              <a:ext cx="443914" cy="144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23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5658107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82600" y="338245"/>
            <a:ext cx="10551160" cy="1281549"/>
          </a:xfrm>
        </p:spPr>
        <p:txBody>
          <a:bodyPr>
            <a:noAutofit/>
          </a:bodyPr>
          <a:lstStyle>
            <a:lvl1pPr>
              <a:defRPr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Multimodal Prior</a:t>
            </a:r>
            <a:endParaRPr lang="en-US" altLang="ko-KR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63247" y="2125652"/>
            <a:ext cx="5164638" cy="2947445"/>
            <a:chOff x="1612899" y="3255205"/>
            <a:chExt cx="5164638" cy="2947445"/>
          </a:xfrm>
        </p:grpSpPr>
        <p:pic>
          <p:nvPicPr>
            <p:cNvPr id="19" name="Picture 2" descr="http://dreamslab.sns.it/vms/images/portfolio/features1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" t="29027" r="52182" b="4424"/>
            <a:stretch/>
          </p:blipFill>
          <p:spPr bwMode="auto">
            <a:xfrm>
              <a:off x="1612900" y="3255205"/>
              <a:ext cx="4992731" cy="2670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612899" y="3329940"/>
              <a:ext cx="414021" cy="24688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 rot="19109820">
              <a:off x="2098752" y="4530469"/>
              <a:ext cx="495300" cy="15773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 rot="15513972">
              <a:off x="4610401" y="4035513"/>
              <a:ext cx="731298" cy="36029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V="1">
            <a:off x="5169363" y="4416054"/>
            <a:ext cx="1265238" cy="2621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20920260">
            <a:off x="5446454" y="4535200"/>
            <a:ext cx="11401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Gill Sans MT" panose="020B0502020104020203" pitchFamily="34" charset="0"/>
              </a:rPr>
              <a:t>Context (c)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2613977" y="3731230"/>
            <a:ext cx="673582" cy="838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3095332">
            <a:off x="2267894" y="4161037"/>
            <a:ext cx="1223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  <a:latin typeface="Gill Sans MT" panose="020B0502020104020203" pitchFamily="34" charset="0"/>
              </a:rPr>
              <a:t>Situation (z)</a:t>
            </a:r>
          </a:p>
        </p:txBody>
      </p:sp>
      <p:sp>
        <p:nvSpPr>
          <p:cNvPr id="27" name="Rounded Rectangular Callout 26"/>
          <p:cNvSpPr/>
          <p:nvPr/>
        </p:nvSpPr>
        <p:spPr>
          <a:xfrm>
            <a:off x="2956387" y="1781287"/>
            <a:ext cx="1687477" cy="344365"/>
          </a:xfrm>
          <a:prstGeom prst="wedgeRoundRectCallout">
            <a:avLst>
              <a:gd name="adj1" fmla="val 66938"/>
              <a:gd name="adj2" fmla="val 1567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How is the weather?</a:t>
            </a:r>
          </a:p>
        </p:txBody>
      </p:sp>
      <p:sp>
        <p:nvSpPr>
          <p:cNvPr id="28" name="Rounded Rectangular Callout 27"/>
          <p:cNvSpPr/>
          <p:nvPr/>
        </p:nvSpPr>
        <p:spPr>
          <a:xfrm>
            <a:off x="5301918" y="2175839"/>
            <a:ext cx="1303059" cy="282972"/>
          </a:xfrm>
          <a:prstGeom prst="wedgeRoundRectCallout">
            <a:avLst>
              <a:gd name="adj1" fmla="val -55643"/>
              <a:gd name="adj2" fmla="val 15674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 don’t know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4955648" y="1842680"/>
            <a:ext cx="590550" cy="282972"/>
          </a:xfrm>
          <a:prstGeom prst="wedgeRoundRectCallout">
            <a:avLst>
              <a:gd name="adj1" fmla="val -55643"/>
              <a:gd name="adj2" fmla="val 15674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good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rot="2309696" flipH="1" flipV="1">
            <a:off x="2095025" y="2482263"/>
            <a:ext cx="673582" cy="838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16200000">
            <a:off x="1621981" y="2751497"/>
            <a:ext cx="1223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smtClean="0">
                <a:latin typeface="Gill Sans MT" panose="020B0502020104020203" pitchFamily="34" charset="0"/>
              </a:rPr>
              <a:t>Response(x)</a:t>
            </a:r>
            <a:endParaRPr lang="en-US" sz="135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40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87086" y="6198039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76727" y="338245"/>
            <a:ext cx="10757033" cy="1281549"/>
          </a:xfrm>
        </p:spPr>
        <p:txBody>
          <a:bodyPr>
            <a:noAutofit/>
          </a:bodyPr>
          <a:lstStyle>
            <a:lvl1pPr>
              <a:defRPr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 smtClean="0"/>
              <a:t>DialogWAE</a:t>
            </a:r>
            <a:r>
              <a:rPr lang="en-US" altLang="ko-KR" dirty="0" smtClean="0"/>
              <a:t>–a GAN model </a:t>
            </a:r>
            <a:r>
              <a:rPr lang="en-US" altLang="ko-KR" dirty="0" err="1" smtClean="0"/>
              <a:t>to“generate”the</a:t>
            </a:r>
            <a:r>
              <a:rPr lang="en-US" altLang="ko-KR" dirty="0" smtClean="0"/>
              <a:t> latent variable</a:t>
            </a:r>
            <a:endParaRPr lang="en-US" altLang="ko-KR" dirty="0"/>
          </a:p>
        </p:txBody>
      </p:sp>
      <p:sp>
        <p:nvSpPr>
          <p:cNvPr id="18" name="Content Placeholder 2"/>
          <p:cNvSpPr>
            <a:spLocks noGrp="1"/>
          </p:cNvSpPr>
          <p:nvPr>
            <p:ph idx="4294967295"/>
          </p:nvPr>
        </p:nvSpPr>
        <p:spPr>
          <a:xfrm>
            <a:off x="1420041" y="1690926"/>
            <a:ext cx="7886700" cy="3263504"/>
          </a:xfrm>
          <a:prstGeom prst="rect">
            <a:avLst/>
          </a:prstGeom>
        </p:spPr>
        <p:txBody>
          <a:bodyPr/>
          <a:lstStyle/>
          <a:p>
            <a:pPr lvl="1"/>
            <a:endParaRPr lang="en-US" dirty="0">
              <a:latin typeface="Gill Sans MT" panose="020B0502020104020203" pitchFamily="34" charset="0"/>
            </a:endParaRPr>
          </a:p>
          <a:p>
            <a:pPr lvl="1"/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144" y="2093358"/>
            <a:ext cx="5802511" cy="4841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650" y="2168832"/>
            <a:ext cx="1042988" cy="3500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88" y="2184547"/>
            <a:ext cx="714971" cy="30574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4233" y="2213132"/>
            <a:ext cx="222169" cy="2694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896" y="2917147"/>
            <a:ext cx="4589532" cy="181975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792141" y="2093358"/>
            <a:ext cx="438150" cy="4255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TextBox 25"/>
          <p:cNvSpPr txBox="1"/>
          <p:nvPr/>
        </p:nvSpPr>
        <p:spPr>
          <a:xfrm>
            <a:off x="6826373" y="2127437"/>
            <a:ext cx="38105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W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4371" y="5076583"/>
            <a:ext cx="7040880" cy="686739"/>
          </a:xfrm>
          <a:prstGeom prst="rect">
            <a:avLst/>
          </a:prstGeom>
        </p:spPr>
      </p:pic>
      <p:sp>
        <p:nvSpPr>
          <p:cNvPr id="28" name="Rounded Rectangular Callout 27"/>
          <p:cNvSpPr/>
          <p:nvPr/>
        </p:nvSpPr>
        <p:spPr>
          <a:xfrm>
            <a:off x="7900851" y="5669280"/>
            <a:ext cx="853440" cy="358140"/>
          </a:xfrm>
          <a:prstGeom prst="wedgeRoundRectCallout">
            <a:avLst>
              <a:gd name="adj1" fmla="val -50297"/>
              <a:gd name="adj2" fmla="val -7579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Generator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5923403" y="5669280"/>
            <a:ext cx="1284028" cy="358140"/>
          </a:xfrm>
          <a:prstGeom prst="wedgeRoundRectCallout">
            <a:avLst>
              <a:gd name="adj1" fmla="val -50297"/>
              <a:gd name="adj2" fmla="val -7579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34502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6250289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18606" y="338245"/>
            <a:ext cx="10215154" cy="1281549"/>
          </a:xfrm>
        </p:spPr>
        <p:txBody>
          <a:bodyPr>
            <a:noAutofit/>
          </a:bodyPr>
          <a:lstStyle>
            <a:lvl1pPr>
              <a:defRPr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 smtClean="0"/>
              <a:t>DialogWAE</a:t>
            </a:r>
            <a:endParaRPr lang="en-US" altLang="ko-KR" dirty="0"/>
          </a:p>
        </p:txBody>
      </p:sp>
      <p:sp>
        <p:nvSpPr>
          <p:cNvPr id="18" name="TextBox 17"/>
          <p:cNvSpPr txBox="1"/>
          <p:nvPr/>
        </p:nvSpPr>
        <p:spPr>
          <a:xfrm>
            <a:off x="7054724" y="5812372"/>
            <a:ext cx="9531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Gill Sans MT" panose="020B0502020104020203" pitchFamily="34" charset="0"/>
              </a:rPr>
              <a:t>[decoder]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50751" y="4674802"/>
            <a:ext cx="191431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500" dirty="0">
                <a:latin typeface="Gill Sans MT" panose="020B0502020104020203" pitchFamily="34" charset="0"/>
              </a:rPr>
              <a:t>[Recognition Network]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75697" y="5245784"/>
            <a:ext cx="137463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500" dirty="0">
                <a:latin typeface="Gill Sans MT" panose="020B0502020104020203" pitchFamily="34" charset="0"/>
              </a:rPr>
              <a:t>[Prior Network]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89941" y="1551625"/>
            <a:ext cx="10335408" cy="2646259"/>
            <a:chOff x="2239770" y="1869729"/>
            <a:chExt cx="7510198" cy="1822892"/>
          </a:xfrm>
        </p:grpSpPr>
        <p:sp>
          <p:nvSpPr>
            <p:cNvPr id="21" name="Pentagon 20"/>
            <p:cNvSpPr/>
            <p:nvPr/>
          </p:nvSpPr>
          <p:spPr>
            <a:xfrm>
              <a:off x="4330656" y="1957389"/>
              <a:ext cx="864000" cy="379557"/>
            </a:xfrm>
            <a:prstGeom prst="homePlat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Recognition Network</a:t>
              </a:r>
            </a:p>
          </p:txBody>
        </p:sp>
        <p:cxnSp>
          <p:nvCxnSpPr>
            <p:cNvPr id="22" name="Straight Arrow Connector 21"/>
            <p:cNvCxnSpPr>
              <a:stCxn id="24" idx="3"/>
              <a:endCxn id="26" idx="1"/>
            </p:cNvCxnSpPr>
            <p:nvPr/>
          </p:nvCxnSpPr>
          <p:spPr>
            <a:xfrm>
              <a:off x="2544108" y="2143516"/>
              <a:ext cx="187612" cy="1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/>
                <p:cNvSpPr/>
                <p:nvPr/>
              </p:nvSpPr>
              <p:spPr>
                <a:xfrm>
                  <a:off x="5745768" y="2867103"/>
                  <a:ext cx="297000" cy="297000"/>
                </a:xfrm>
                <a:prstGeom prst="ellipse">
                  <a:avLst/>
                </a:prstGeom>
                <a:solidFill>
                  <a:srgbClr val="F4CC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ts val="165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l-GR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l-GR" dirty="0">
                                <a:solidFill>
                                  <a:schemeClr val="tx1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ε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5768" y="2867103"/>
                  <a:ext cx="297000" cy="297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ounded Rectangle 23"/>
            <p:cNvSpPr/>
            <p:nvPr/>
          </p:nvSpPr>
          <p:spPr>
            <a:xfrm>
              <a:off x="2274107" y="2062514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39770" y="2235993"/>
              <a:ext cx="31262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I</a:t>
              </a:r>
              <a:endParaRPr lang="en-US" sz="1050" baseline="-25000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731719" y="2062663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189059" y="2062663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/>
            <p:cNvCxnSpPr>
              <a:stCxn id="26" idx="3"/>
              <a:endCxn id="27" idx="1"/>
            </p:cNvCxnSpPr>
            <p:nvPr/>
          </p:nvCxnSpPr>
          <p:spPr>
            <a:xfrm>
              <a:off x="3001719" y="2143663"/>
              <a:ext cx="1873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>
            <a:xfrm>
              <a:off x="3578069" y="2639486"/>
              <a:ext cx="270000" cy="162000"/>
            </a:xfrm>
            <a:prstGeom prst="roundRect">
              <a:avLst/>
            </a:prstGeom>
            <a:solidFill>
              <a:srgbClr val="E1D5E7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580823" y="3010946"/>
              <a:ext cx="270000" cy="162000"/>
            </a:xfrm>
            <a:prstGeom prst="roundRect">
              <a:avLst/>
            </a:prstGeom>
            <a:solidFill>
              <a:srgbClr val="E1D5E7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578070" y="3382862"/>
              <a:ext cx="270000" cy="162000"/>
            </a:xfrm>
            <a:prstGeom prst="roundRect">
              <a:avLst/>
            </a:prstGeom>
            <a:solidFill>
              <a:srgbClr val="E1D5E7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82772" y="2795333"/>
              <a:ext cx="81000" cy="1080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0</a:t>
              </a:r>
            </a:p>
          </p:txBody>
        </p:sp>
        <p:cxnSp>
          <p:nvCxnSpPr>
            <p:cNvPr id="33" name="Straight Arrow Connector 32"/>
            <p:cNvCxnSpPr>
              <a:stCxn id="29" idx="2"/>
              <a:endCxn id="30" idx="0"/>
            </p:cNvCxnSpPr>
            <p:nvPr/>
          </p:nvCxnSpPr>
          <p:spPr>
            <a:xfrm>
              <a:off x="3713069" y="2801488"/>
              <a:ext cx="2754" cy="2094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693172" y="2235992"/>
              <a:ext cx="32806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like</a:t>
              </a:r>
              <a:endParaRPr lang="en-US" sz="1200" baseline="-25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132522" y="2234562"/>
              <a:ext cx="393305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tennis</a:t>
              </a:r>
              <a:endParaRPr lang="en-US" sz="1200" baseline="-25000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4005641" y="2079335"/>
              <a:ext cx="135000" cy="135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/>
            <p:cNvCxnSpPr>
              <a:stCxn id="36" idx="2"/>
              <a:endCxn id="36" idx="6"/>
            </p:cNvCxnSpPr>
            <p:nvPr/>
          </p:nvCxnSpPr>
          <p:spPr>
            <a:xfrm>
              <a:off x="4005641" y="2146835"/>
              <a:ext cx="135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6" idx="0"/>
              <a:endCxn id="36" idx="4"/>
            </p:cNvCxnSpPr>
            <p:nvPr/>
          </p:nvCxnSpPr>
          <p:spPr>
            <a:xfrm>
              <a:off x="4073141" y="2079335"/>
              <a:ext cx="0" cy="135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6" idx="6"/>
              <a:endCxn id="21" idx="1"/>
            </p:cNvCxnSpPr>
            <p:nvPr/>
          </p:nvCxnSpPr>
          <p:spPr>
            <a:xfrm>
              <a:off x="4140640" y="2146838"/>
              <a:ext cx="190016" cy="3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8040036" y="2081082"/>
              <a:ext cx="135000" cy="135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/>
            <p:cNvCxnSpPr>
              <a:stCxn id="40" idx="2"/>
              <a:endCxn id="40" idx="6"/>
            </p:cNvCxnSpPr>
            <p:nvPr/>
          </p:nvCxnSpPr>
          <p:spPr>
            <a:xfrm>
              <a:off x="8040036" y="2148581"/>
              <a:ext cx="135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40" idx="0"/>
              <a:endCxn id="40" idx="4"/>
            </p:cNvCxnSpPr>
            <p:nvPr/>
          </p:nvCxnSpPr>
          <p:spPr>
            <a:xfrm>
              <a:off x="8107536" y="2081082"/>
              <a:ext cx="0" cy="135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stCxn id="31" idx="3"/>
              <a:endCxn id="40" idx="4"/>
            </p:cNvCxnSpPr>
            <p:nvPr/>
          </p:nvCxnSpPr>
          <p:spPr>
            <a:xfrm flipV="1">
              <a:off x="3848070" y="2216082"/>
              <a:ext cx="4259466" cy="124778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Pentagon 43"/>
            <p:cNvSpPr/>
            <p:nvPr/>
          </p:nvSpPr>
          <p:spPr>
            <a:xfrm>
              <a:off x="4334012" y="2826121"/>
              <a:ext cx="864000" cy="375368"/>
            </a:xfrm>
            <a:prstGeom prst="homePlate">
              <a:avLst/>
            </a:prstGeom>
            <a:solidFill>
              <a:srgbClr val="F7C5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Prior Network</a:t>
              </a:r>
            </a:p>
          </p:txBody>
        </p:sp>
        <p:cxnSp>
          <p:nvCxnSpPr>
            <p:cNvPr id="45" name="Straight Arrow Connector 44"/>
            <p:cNvCxnSpPr>
              <a:endCxn id="36" idx="4"/>
            </p:cNvCxnSpPr>
            <p:nvPr/>
          </p:nvCxnSpPr>
          <p:spPr>
            <a:xfrm flipV="1">
              <a:off x="4071992" y="2214345"/>
              <a:ext cx="1157" cy="12496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4" idx="1"/>
            </p:cNvCxnSpPr>
            <p:nvPr/>
          </p:nvCxnSpPr>
          <p:spPr>
            <a:xfrm flipV="1">
              <a:off x="4065834" y="3013805"/>
              <a:ext cx="268179" cy="25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Oval 46"/>
                <p:cNvSpPr/>
                <p:nvPr/>
              </p:nvSpPr>
              <p:spPr>
                <a:xfrm>
                  <a:off x="5748740" y="1998374"/>
                  <a:ext cx="297000" cy="29700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l-GR" dirty="0">
                            <a:solidFill>
                              <a:schemeClr val="tx1"/>
                            </a:solidFill>
                          </a:rPr>
                          <m:t>ε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Oval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8740" y="1998374"/>
                  <a:ext cx="297000" cy="297000"/>
                </a:xfrm>
                <a:prstGeom prst="ellipse">
                  <a:avLst/>
                </a:prstGeom>
                <a:blipFill>
                  <a:blip r:embed="rId4"/>
                  <a:stretch>
                    <a:fillRect l="-579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/>
            <p:cNvCxnSpPr>
              <a:stCxn id="21" idx="3"/>
              <a:endCxn id="47" idx="2"/>
            </p:cNvCxnSpPr>
            <p:nvPr/>
          </p:nvCxnSpPr>
          <p:spPr>
            <a:xfrm flipV="1">
              <a:off x="5194658" y="2146874"/>
              <a:ext cx="554084" cy="2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44" idx="3"/>
              <a:endCxn id="23" idx="2"/>
            </p:cNvCxnSpPr>
            <p:nvPr/>
          </p:nvCxnSpPr>
          <p:spPr>
            <a:xfrm>
              <a:off x="5198012" y="3013805"/>
              <a:ext cx="547757" cy="17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1" idx="3"/>
              <a:endCxn id="53" idx="1"/>
            </p:cNvCxnSpPr>
            <p:nvPr/>
          </p:nvCxnSpPr>
          <p:spPr>
            <a:xfrm>
              <a:off x="8747116" y="2149504"/>
              <a:ext cx="213734" cy="1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ounded Rectangle 50"/>
            <p:cNvSpPr/>
            <p:nvPr/>
          </p:nvSpPr>
          <p:spPr>
            <a:xfrm>
              <a:off x="8477108" y="2068496"/>
              <a:ext cx="270000" cy="162000"/>
            </a:xfrm>
            <a:prstGeom prst="roundRect">
              <a:avLst/>
            </a:prstGeom>
            <a:solidFill>
              <a:srgbClr val="F8CECC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957859" y="2249206"/>
              <a:ext cx="26201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I</a:t>
              </a:r>
              <a:endParaRPr lang="en-US" sz="1200" baseline="-25000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8960842" y="2068635"/>
              <a:ext cx="270000" cy="162000"/>
            </a:xfrm>
            <a:prstGeom prst="roundRect">
              <a:avLst/>
            </a:prstGeom>
            <a:solidFill>
              <a:srgbClr val="F8CECC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9423892" y="2068635"/>
              <a:ext cx="270000" cy="162000"/>
            </a:xfrm>
            <a:prstGeom prst="roundRect">
              <a:avLst/>
            </a:prstGeom>
            <a:solidFill>
              <a:srgbClr val="F8CECC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Straight Arrow Connector 54"/>
            <p:cNvCxnSpPr>
              <a:stCxn id="53" idx="3"/>
              <a:endCxn id="54" idx="1"/>
            </p:cNvCxnSpPr>
            <p:nvPr/>
          </p:nvCxnSpPr>
          <p:spPr>
            <a:xfrm>
              <a:off x="9230842" y="2149634"/>
              <a:ext cx="1930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9420574" y="2234560"/>
              <a:ext cx="27664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like</a:t>
              </a:r>
              <a:endParaRPr lang="en-US" sz="1200" baseline="-25000" dirty="0"/>
            </a:p>
          </p:txBody>
        </p:sp>
        <p:cxnSp>
          <p:nvCxnSpPr>
            <p:cNvPr id="57" name="Straight Arrow Connector 56"/>
            <p:cNvCxnSpPr>
              <a:stCxn id="40" idx="6"/>
              <a:endCxn id="51" idx="1"/>
            </p:cNvCxnSpPr>
            <p:nvPr/>
          </p:nvCxnSpPr>
          <p:spPr>
            <a:xfrm>
              <a:off x="8175036" y="2148590"/>
              <a:ext cx="302072" cy="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8934136" y="1874523"/>
              <a:ext cx="2925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like</a:t>
              </a:r>
              <a:endParaRPr lang="en-US" sz="1200" baseline="-250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364518" y="1869729"/>
              <a:ext cx="38545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tennis</a:t>
              </a:r>
              <a:endParaRPr lang="en-US" sz="1200" baseline="-250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68655" y="1874524"/>
              <a:ext cx="29041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I</a:t>
              </a:r>
              <a:endParaRPr lang="en-US" sz="1200" baseline="-250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460174" y="2234560"/>
              <a:ext cx="29366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&lt;s&gt;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/>
                <p:cNvSpPr/>
                <p:nvPr/>
              </p:nvSpPr>
              <p:spPr>
                <a:xfrm>
                  <a:off x="6914673" y="2001946"/>
                  <a:ext cx="297000" cy="29700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Oval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673" y="2001946"/>
                  <a:ext cx="297000" cy="297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Oval 62"/>
                <p:cNvSpPr/>
                <p:nvPr/>
              </p:nvSpPr>
              <p:spPr>
                <a:xfrm>
                  <a:off x="6924924" y="2867859"/>
                  <a:ext cx="297000" cy="297000"/>
                </a:xfrm>
                <a:prstGeom prst="ellipse">
                  <a:avLst/>
                </a:prstGeom>
                <a:solidFill>
                  <a:srgbClr val="F4CC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ts val="165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Oval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4924" y="2867859"/>
                  <a:ext cx="297000" cy="297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5225099" y="1949860"/>
                  <a:ext cx="298926" cy="1154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5099" y="1949860"/>
                  <a:ext cx="298926" cy="115416"/>
                </a:xfrm>
                <a:prstGeom prst="rect">
                  <a:avLst/>
                </a:prstGeom>
                <a:blipFill>
                  <a:blip r:embed="rId7"/>
                  <a:stretch>
                    <a:fillRect l="-7463" t="-14815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>
              <a:stCxn id="47" idx="6"/>
              <a:endCxn id="87" idx="0"/>
            </p:cNvCxnSpPr>
            <p:nvPr/>
          </p:nvCxnSpPr>
          <p:spPr>
            <a:xfrm>
              <a:off x="6045740" y="2146875"/>
              <a:ext cx="296994" cy="29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23" idx="6"/>
              <a:endCxn id="88" idx="0"/>
            </p:cNvCxnSpPr>
            <p:nvPr/>
          </p:nvCxnSpPr>
          <p:spPr>
            <a:xfrm>
              <a:off x="6042770" y="3015603"/>
              <a:ext cx="299715" cy="20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88" idx="2"/>
              <a:endCxn id="63" idx="2"/>
            </p:cNvCxnSpPr>
            <p:nvPr/>
          </p:nvCxnSpPr>
          <p:spPr>
            <a:xfrm flipV="1">
              <a:off x="6625985" y="3016359"/>
              <a:ext cx="298943" cy="13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87" idx="2"/>
              <a:endCxn id="62" idx="2"/>
            </p:cNvCxnSpPr>
            <p:nvPr/>
          </p:nvCxnSpPr>
          <p:spPr>
            <a:xfrm>
              <a:off x="6626233" y="2149807"/>
              <a:ext cx="288441" cy="6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3884233" y="3233145"/>
                  <a:ext cx="181601" cy="2077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b="1" i="1" dirty="0"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233" y="3233145"/>
                  <a:ext cx="181601" cy="207749"/>
                </a:xfrm>
                <a:prstGeom prst="rect">
                  <a:avLst/>
                </a:prstGeom>
                <a:blipFill>
                  <a:blip r:embed="rId8"/>
                  <a:stretch>
                    <a:fillRect l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3795131" y="1885210"/>
                  <a:ext cx="219207" cy="2077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5131" y="1885210"/>
                  <a:ext cx="219207" cy="20774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Freeform 70"/>
            <p:cNvSpPr/>
            <p:nvPr/>
          </p:nvSpPr>
          <p:spPr>
            <a:xfrm flipH="1">
              <a:off x="7196193" y="2231174"/>
              <a:ext cx="214623" cy="302511"/>
            </a:xfrm>
            <a:custGeom>
              <a:avLst/>
              <a:gdLst>
                <a:gd name="connsiteX0" fmla="*/ 0 w 874091"/>
                <a:gd name="connsiteY0" fmla="*/ 950577 h 950577"/>
                <a:gd name="connsiteX1" fmla="*/ 381838 w 874091"/>
                <a:gd name="connsiteY1" fmla="*/ 739562 h 950577"/>
                <a:gd name="connsiteX2" fmla="*/ 542611 w 874091"/>
                <a:gd name="connsiteY2" fmla="*/ 267289 h 950577"/>
                <a:gd name="connsiteX3" fmla="*/ 834013 w 874091"/>
                <a:gd name="connsiteY3" fmla="*/ 16081 h 950577"/>
                <a:gd name="connsiteX4" fmla="*/ 864158 w 874091"/>
                <a:gd name="connsiteY4" fmla="*/ 46226 h 950577"/>
                <a:gd name="connsiteX0" fmla="*/ 0 w 834013"/>
                <a:gd name="connsiteY0" fmla="*/ 934496 h 934496"/>
                <a:gd name="connsiteX1" fmla="*/ 381838 w 834013"/>
                <a:gd name="connsiteY1" fmla="*/ 723481 h 934496"/>
                <a:gd name="connsiteX2" fmla="*/ 542611 w 834013"/>
                <a:gd name="connsiteY2" fmla="*/ 251208 h 934496"/>
                <a:gd name="connsiteX3" fmla="*/ 834013 w 834013"/>
                <a:gd name="connsiteY3" fmla="*/ 0 h 934496"/>
                <a:gd name="connsiteX0" fmla="*/ 0 w 834013"/>
                <a:gd name="connsiteY0" fmla="*/ 934496 h 934496"/>
                <a:gd name="connsiteX1" fmla="*/ 381838 w 834013"/>
                <a:gd name="connsiteY1" fmla="*/ 723481 h 934496"/>
                <a:gd name="connsiteX2" fmla="*/ 608696 w 834013"/>
                <a:gd name="connsiteY2" fmla="*/ 394391 h 934496"/>
                <a:gd name="connsiteX3" fmla="*/ 834013 w 834013"/>
                <a:gd name="connsiteY3" fmla="*/ 0 h 934496"/>
                <a:gd name="connsiteX0" fmla="*/ 0 w 834013"/>
                <a:gd name="connsiteY0" fmla="*/ 934496 h 934496"/>
                <a:gd name="connsiteX1" fmla="*/ 381838 w 834013"/>
                <a:gd name="connsiteY1" fmla="*/ 723481 h 934496"/>
                <a:gd name="connsiteX2" fmla="*/ 608696 w 834013"/>
                <a:gd name="connsiteY2" fmla="*/ 394391 h 934496"/>
                <a:gd name="connsiteX3" fmla="*/ 834013 w 834013"/>
                <a:gd name="connsiteY3" fmla="*/ 0 h 93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013" h="934496">
                  <a:moveTo>
                    <a:pt x="0" y="934496"/>
                  </a:moveTo>
                  <a:cubicBezTo>
                    <a:pt x="145701" y="885929"/>
                    <a:pt x="280389" y="813498"/>
                    <a:pt x="381838" y="723481"/>
                  </a:cubicBezTo>
                  <a:cubicBezTo>
                    <a:pt x="483287" y="633464"/>
                    <a:pt x="533333" y="514971"/>
                    <a:pt x="608696" y="394391"/>
                  </a:cubicBezTo>
                  <a:cubicBezTo>
                    <a:pt x="684059" y="273811"/>
                    <a:pt x="783994" y="75026"/>
                    <a:pt x="834013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stealth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>
              <a:off x="7663789" y="2609703"/>
              <a:ext cx="133166" cy="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 flipH="1" flipV="1">
              <a:off x="7226642" y="2671427"/>
              <a:ext cx="184175" cy="329202"/>
            </a:xfrm>
            <a:custGeom>
              <a:avLst/>
              <a:gdLst>
                <a:gd name="connsiteX0" fmla="*/ 0 w 874091"/>
                <a:gd name="connsiteY0" fmla="*/ 950577 h 950577"/>
                <a:gd name="connsiteX1" fmla="*/ 381838 w 874091"/>
                <a:gd name="connsiteY1" fmla="*/ 739562 h 950577"/>
                <a:gd name="connsiteX2" fmla="*/ 542611 w 874091"/>
                <a:gd name="connsiteY2" fmla="*/ 267289 h 950577"/>
                <a:gd name="connsiteX3" fmla="*/ 834013 w 874091"/>
                <a:gd name="connsiteY3" fmla="*/ 16081 h 950577"/>
                <a:gd name="connsiteX4" fmla="*/ 864158 w 874091"/>
                <a:gd name="connsiteY4" fmla="*/ 46226 h 950577"/>
                <a:gd name="connsiteX0" fmla="*/ 0 w 834013"/>
                <a:gd name="connsiteY0" fmla="*/ 934496 h 934496"/>
                <a:gd name="connsiteX1" fmla="*/ 381838 w 834013"/>
                <a:gd name="connsiteY1" fmla="*/ 723481 h 934496"/>
                <a:gd name="connsiteX2" fmla="*/ 542611 w 834013"/>
                <a:gd name="connsiteY2" fmla="*/ 251208 h 934496"/>
                <a:gd name="connsiteX3" fmla="*/ 834013 w 834013"/>
                <a:gd name="connsiteY3" fmla="*/ 0 h 934496"/>
                <a:gd name="connsiteX0" fmla="*/ 0 w 834013"/>
                <a:gd name="connsiteY0" fmla="*/ 934496 h 934496"/>
                <a:gd name="connsiteX1" fmla="*/ 381838 w 834013"/>
                <a:gd name="connsiteY1" fmla="*/ 723481 h 934496"/>
                <a:gd name="connsiteX2" fmla="*/ 608696 w 834013"/>
                <a:gd name="connsiteY2" fmla="*/ 394391 h 934496"/>
                <a:gd name="connsiteX3" fmla="*/ 834013 w 834013"/>
                <a:gd name="connsiteY3" fmla="*/ 0 h 934496"/>
                <a:gd name="connsiteX0" fmla="*/ 0 w 834013"/>
                <a:gd name="connsiteY0" fmla="*/ 934496 h 934496"/>
                <a:gd name="connsiteX1" fmla="*/ 381838 w 834013"/>
                <a:gd name="connsiteY1" fmla="*/ 723481 h 934496"/>
                <a:gd name="connsiteX2" fmla="*/ 608696 w 834013"/>
                <a:gd name="connsiteY2" fmla="*/ 394391 h 934496"/>
                <a:gd name="connsiteX3" fmla="*/ 834013 w 834013"/>
                <a:gd name="connsiteY3" fmla="*/ 0 h 93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013" h="934496">
                  <a:moveTo>
                    <a:pt x="0" y="934496"/>
                  </a:moveTo>
                  <a:cubicBezTo>
                    <a:pt x="145701" y="885929"/>
                    <a:pt x="280389" y="813498"/>
                    <a:pt x="381838" y="723481"/>
                  </a:cubicBezTo>
                  <a:cubicBezTo>
                    <a:pt x="483287" y="633464"/>
                    <a:pt x="533333" y="514971"/>
                    <a:pt x="608696" y="394391"/>
                  </a:cubicBezTo>
                  <a:cubicBezTo>
                    <a:pt x="684059" y="273811"/>
                    <a:pt x="783994" y="75026"/>
                    <a:pt x="834013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stealth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4" name="Straight Arrow Connector 73"/>
            <p:cNvCxnSpPr>
              <a:endCxn id="89" idx="3"/>
            </p:cNvCxnSpPr>
            <p:nvPr/>
          </p:nvCxnSpPr>
          <p:spPr>
            <a:xfrm flipV="1">
              <a:off x="7535172" y="2786507"/>
              <a:ext cx="1551" cy="6792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27" idx="3"/>
              <a:endCxn id="36" idx="2"/>
            </p:cNvCxnSpPr>
            <p:nvPr/>
          </p:nvCxnSpPr>
          <p:spPr>
            <a:xfrm>
              <a:off x="3459059" y="2143664"/>
              <a:ext cx="546582" cy="31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0" idx="2"/>
              <a:endCxn id="31" idx="0"/>
            </p:cNvCxnSpPr>
            <p:nvPr/>
          </p:nvCxnSpPr>
          <p:spPr>
            <a:xfrm flipH="1">
              <a:off x="3713071" y="3172949"/>
              <a:ext cx="2753" cy="2099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8371430" y="2626264"/>
              <a:ext cx="1332819" cy="9535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8470842" y="2715214"/>
              <a:ext cx="226028" cy="14591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8470842" y="2931098"/>
              <a:ext cx="226028" cy="153398"/>
            </a:xfrm>
            <a:prstGeom prst="roundRect">
              <a:avLst/>
            </a:prstGeom>
            <a:solidFill>
              <a:srgbClr val="E1D5E7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8472927" y="3154257"/>
              <a:ext cx="221840" cy="144998"/>
            </a:xfrm>
            <a:prstGeom prst="roundRect">
              <a:avLst/>
            </a:prstGeom>
            <a:solidFill>
              <a:srgbClr val="F8CECC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470834" y="3380634"/>
              <a:ext cx="250497" cy="112329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0/1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8752687" y="2717027"/>
              <a:ext cx="822408" cy="106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/>
                <a:t>utterance encoder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776718" y="2937562"/>
              <a:ext cx="731867" cy="106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b="1" dirty="0"/>
                <a:t>context encoder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751548" y="3366013"/>
              <a:ext cx="858178" cy="106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/>
                <a:t>conversation floor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757139" y="3149540"/>
              <a:ext cx="792966" cy="106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/>
                <a:t>response decoder</a:t>
              </a:r>
            </a:p>
          </p:txBody>
        </p:sp>
        <p:cxnSp>
          <p:nvCxnSpPr>
            <p:cNvPr id="86" name="Straight Arrow Connector 85"/>
            <p:cNvCxnSpPr>
              <a:stCxn id="62" idx="6"/>
              <a:endCxn id="40" idx="2"/>
            </p:cNvCxnSpPr>
            <p:nvPr/>
          </p:nvCxnSpPr>
          <p:spPr>
            <a:xfrm flipV="1">
              <a:off x="7211674" y="2148582"/>
              <a:ext cx="828363" cy="18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rapezoid 86"/>
            <p:cNvSpPr/>
            <p:nvPr/>
          </p:nvSpPr>
          <p:spPr>
            <a:xfrm rot="16200000">
              <a:off x="6269036" y="2008059"/>
              <a:ext cx="430900" cy="283498"/>
            </a:xfrm>
            <a:prstGeom prst="trapezoid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0" tIns="0" rIns="0" bIns="0" rtlCol="0" anchor="ctr"/>
            <a:lstStyle/>
            <a:p>
              <a:pPr algn="ctr"/>
              <a:r>
                <a:rPr lang="en-US" altLang="zh-CN" sz="1350" dirty="0">
                  <a:solidFill>
                    <a:schemeClr val="tx1"/>
                  </a:solidFill>
                </a:rPr>
                <a:t>Q</a:t>
              </a: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88" name="Trapezoid 87"/>
            <p:cNvSpPr/>
            <p:nvPr/>
          </p:nvSpPr>
          <p:spPr>
            <a:xfrm rot="16200000">
              <a:off x="6268785" y="2875944"/>
              <a:ext cx="430900" cy="283498"/>
            </a:xfrm>
            <a:prstGeom prst="trapezoid">
              <a:avLst/>
            </a:prstGeom>
            <a:solidFill>
              <a:srgbClr val="F8CE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0" tIns="0" rIns="0" bIns="0" rtlCol="0" anchor="ctr"/>
            <a:lstStyle/>
            <a:p>
              <a:pPr algn="ctr"/>
              <a:r>
                <a:rPr lang="en-US" altLang="zh-CN" sz="1350" dirty="0">
                  <a:solidFill>
                    <a:schemeClr val="tx1"/>
                  </a:solidFill>
                </a:rPr>
                <a:t>G</a:t>
              </a: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89" name="Trapezoid 88"/>
            <p:cNvSpPr/>
            <p:nvPr/>
          </p:nvSpPr>
          <p:spPr>
            <a:xfrm rot="5400000">
              <a:off x="7321274" y="2477046"/>
              <a:ext cx="430900" cy="265311"/>
            </a:xfrm>
            <a:prstGeom prst="trapezoid">
              <a:avLst>
                <a:gd name="adj" fmla="val 29133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7831229" y="2491040"/>
              <a:ext cx="0" cy="229446"/>
            </a:xfrm>
            <a:prstGeom prst="line">
              <a:avLst/>
            </a:prstGeom>
            <a:ln w="127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7802547" y="2694318"/>
              <a:ext cx="272242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Freeform 91"/>
            <p:cNvSpPr/>
            <p:nvPr/>
          </p:nvSpPr>
          <p:spPr>
            <a:xfrm>
              <a:off x="7839906" y="2533673"/>
              <a:ext cx="120262" cy="154466"/>
            </a:xfrm>
            <a:custGeom>
              <a:avLst/>
              <a:gdLst>
                <a:gd name="connsiteX0" fmla="*/ 0 w 203200"/>
                <a:gd name="connsiteY0" fmla="*/ 269889 h 269889"/>
                <a:gd name="connsiteX1" fmla="*/ 104775 w 203200"/>
                <a:gd name="connsiteY1" fmla="*/ 14 h 269889"/>
                <a:gd name="connsiteX2" fmla="*/ 203200 w 203200"/>
                <a:gd name="connsiteY2" fmla="*/ 260364 h 269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200" h="269889">
                  <a:moveTo>
                    <a:pt x="0" y="269889"/>
                  </a:moveTo>
                  <a:cubicBezTo>
                    <a:pt x="35454" y="135745"/>
                    <a:pt x="70908" y="1601"/>
                    <a:pt x="104775" y="14"/>
                  </a:cubicBezTo>
                  <a:cubicBezTo>
                    <a:pt x="138642" y="-1573"/>
                    <a:pt x="170921" y="129395"/>
                    <a:pt x="203200" y="260364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7905672" y="2555484"/>
              <a:ext cx="112745" cy="130839"/>
            </a:xfrm>
            <a:custGeom>
              <a:avLst/>
              <a:gdLst>
                <a:gd name="connsiteX0" fmla="*/ 0 w 190500"/>
                <a:gd name="connsiteY0" fmla="*/ 228607 h 228607"/>
                <a:gd name="connsiteX1" fmla="*/ 92075 w 190500"/>
                <a:gd name="connsiteY1" fmla="*/ 7 h 228607"/>
                <a:gd name="connsiteX2" fmla="*/ 190500 w 190500"/>
                <a:gd name="connsiteY2" fmla="*/ 222257 h 22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228607">
                  <a:moveTo>
                    <a:pt x="0" y="228607"/>
                  </a:moveTo>
                  <a:cubicBezTo>
                    <a:pt x="30162" y="114836"/>
                    <a:pt x="60325" y="1065"/>
                    <a:pt x="92075" y="7"/>
                  </a:cubicBezTo>
                  <a:cubicBezTo>
                    <a:pt x="123825" y="-1051"/>
                    <a:pt x="157162" y="110603"/>
                    <a:pt x="190500" y="222257"/>
                  </a:cubicBez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7933367" y="2494602"/>
              <a:ext cx="1879" cy="199718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" t="15054" r="48884"/>
            <a:stretch/>
          </p:blipFill>
          <p:spPr>
            <a:xfrm>
              <a:off x="5491567" y="2091176"/>
              <a:ext cx="182039" cy="146606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" t="15054" r="48884"/>
            <a:stretch/>
          </p:blipFill>
          <p:spPr>
            <a:xfrm>
              <a:off x="5492295" y="2947559"/>
              <a:ext cx="182039" cy="146606"/>
            </a:xfrm>
            <a:prstGeom prst="rect">
              <a:avLst/>
            </a:prstGeom>
          </p:spPr>
        </p:pic>
        <p:cxnSp>
          <p:nvCxnSpPr>
            <p:cNvPr id="97" name="Straight Arrow Connector 96"/>
            <p:cNvCxnSpPr>
              <a:stCxn id="98" idx="3"/>
              <a:endCxn id="99" idx="1"/>
            </p:cNvCxnSpPr>
            <p:nvPr/>
          </p:nvCxnSpPr>
          <p:spPr>
            <a:xfrm>
              <a:off x="2552397" y="2721134"/>
              <a:ext cx="178065" cy="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ounded Rectangle 97"/>
            <p:cNvSpPr/>
            <p:nvPr/>
          </p:nvSpPr>
          <p:spPr>
            <a:xfrm>
              <a:off x="2282396" y="2640134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2730461" y="2640218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151004" y="2640218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01" name="Straight Arrow Connector 100"/>
            <p:cNvCxnSpPr>
              <a:stCxn id="99" idx="3"/>
              <a:endCxn id="100" idx="1"/>
            </p:cNvCxnSpPr>
            <p:nvPr/>
          </p:nvCxnSpPr>
          <p:spPr>
            <a:xfrm>
              <a:off x="3000462" y="2721218"/>
              <a:ext cx="1505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103" idx="3"/>
              <a:endCxn id="104" idx="1"/>
            </p:cNvCxnSpPr>
            <p:nvPr/>
          </p:nvCxnSpPr>
          <p:spPr>
            <a:xfrm>
              <a:off x="2545624" y="3091862"/>
              <a:ext cx="178065" cy="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ounded Rectangle 102"/>
            <p:cNvSpPr/>
            <p:nvPr/>
          </p:nvSpPr>
          <p:spPr>
            <a:xfrm>
              <a:off x="2275623" y="3010862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723688" y="3010946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3144232" y="3010946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06" name="Straight Arrow Connector 105"/>
            <p:cNvCxnSpPr>
              <a:stCxn id="104" idx="3"/>
              <a:endCxn id="105" idx="1"/>
            </p:cNvCxnSpPr>
            <p:nvPr/>
          </p:nvCxnSpPr>
          <p:spPr>
            <a:xfrm>
              <a:off x="2993691" y="3091946"/>
              <a:ext cx="1505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108" idx="3"/>
              <a:endCxn id="109" idx="1"/>
            </p:cNvCxnSpPr>
            <p:nvPr/>
          </p:nvCxnSpPr>
          <p:spPr>
            <a:xfrm>
              <a:off x="2552397" y="3462692"/>
              <a:ext cx="178065" cy="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ounded Rectangle 107"/>
            <p:cNvSpPr/>
            <p:nvPr/>
          </p:nvSpPr>
          <p:spPr>
            <a:xfrm>
              <a:off x="2282396" y="3381692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2730461" y="3381776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3151004" y="3381776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11" name="Straight Arrow Connector 110"/>
            <p:cNvCxnSpPr>
              <a:stCxn id="109" idx="3"/>
              <a:endCxn id="110" idx="1"/>
            </p:cNvCxnSpPr>
            <p:nvPr/>
          </p:nvCxnSpPr>
          <p:spPr>
            <a:xfrm>
              <a:off x="3000462" y="3462776"/>
              <a:ext cx="1505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00" idx="3"/>
              <a:endCxn id="29" idx="1"/>
            </p:cNvCxnSpPr>
            <p:nvPr/>
          </p:nvCxnSpPr>
          <p:spPr>
            <a:xfrm flipV="1">
              <a:off x="3421005" y="2720486"/>
              <a:ext cx="157065" cy="7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105" idx="3"/>
              <a:endCxn id="30" idx="1"/>
            </p:cNvCxnSpPr>
            <p:nvPr/>
          </p:nvCxnSpPr>
          <p:spPr>
            <a:xfrm>
              <a:off x="3414235" y="3091946"/>
              <a:ext cx="16659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110" idx="3"/>
              <a:endCxn id="31" idx="1"/>
            </p:cNvCxnSpPr>
            <p:nvPr/>
          </p:nvCxnSpPr>
          <p:spPr>
            <a:xfrm>
              <a:off x="3421006" y="3462779"/>
              <a:ext cx="157066" cy="10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/>
            <p:cNvSpPr/>
            <p:nvPr/>
          </p:nvSpPr>
          <p:spPr>
            <a:xfrm>
              <a:off x="3483298" y="3159869"/>
              <a:ext cx="81000" cy="1080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490112" y="3538808"/>
              <a:ext cx="81000" cy="1080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245380" y="2791964"/>
              <a:ext cx="31262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I</a:t>
              </a:r>
              <a:endParaRPr lang="en-US" sz="1050" baseline="-250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700013" y="2790614"/>
              <a:ext cx="32806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like</a:t>
              </a:r>
              <a:endParaRPr lang="en-US" sz="1050" baseline="-250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080309" y="2787151"/>
              <a:ext cx="35104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soccer</a:t>
              </a:r>
              <a:endParaRPr lang="en-US" sz="1050" baseline="-25000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252353" y="3524747"/>
              <a:ext cx="31262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50" dirty="0"/>
                <a:t>what</a:t>
              </a:r>
              <a:endParaRPr lang="en-US" sz="1050" baseline="-250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690373" y="3531038"/>
              <a:ext cx="34106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about</a:t>
              </a:r>
              <a:endParaRPr lang="en-US" sz="1050" baseline="-25000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137048" y="3529607"/>
              <a:ext cx="25357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you</a:t>
              </a:r>
              <a:endParaRPr lang="en-US" sz="1050" baseline="-250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2254749" y="3159871"/>
              <a:ext cx="31262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that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743124" y="3158435"/>
              <a:ext cx="21743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is</a:t>
              </a:r>
              <a:endParaRPr lang="en-US" sz="1050" baseline="-25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119845" y="3155372"/>
              <a:ext cx="312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cool</a:t>
              </a:r>
              <a:endParaRPr lang="en-US" sz="105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5230796" y="2822044"/>
                  <a:ext cx="298926" cy="1154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6" name="TextBox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0796" y="2822044"/>
                  <a:ext cx="298926" cy="115416"/>
                </a:xfrm>
                <a:prstGeom prst="rect">
                  <a:avLst/>
                </a:prstGeom>
                <a:blipFill>
                  <a:blip r:embed="rId11"/>
                  <a:stretch>
                    <a:fillRect l="-5882" t="-14286"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7" name="Picture 1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2387" y="5812372"/>
            <a:ext cx="1483256" cy="282525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1071" y="4557182"/>
            <a:ext cx="4849658" cy="107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9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15" y="6337375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18011" y="338245"/>
            <a:ext cx="10615749" cy="1281549"/>
          </a:xfrm>
        </p:spPr>
        <p:txBody>
          <a:bodyPr>
            <a:noAutofit/>
          </a:bodyPr>
          <a:lstStyle>
            <a:lvl1pPr>
              <a:defRPr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 smtClean="0"/>
              <a:t>DialogWAE</a:t>
            </a:r>
            <a:r>
              <a:rPr lang="en-US" altLang="ko-KR" dirty="0" smtClean="0"/>
              <a:t> with Gaussian Mixture Prior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760583" y="1734842"/>
                <a:ext cx="1888807" cy="16466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3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3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3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35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35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13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3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3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35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CN" sz="13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3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sz="13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35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zh-CN" altLang="en-US" sz="135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135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l-GR" sz="135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35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135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3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35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35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3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13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r>
                        <a:rPr lang="en-US" sz="135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35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35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35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135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1350" dirty="0"/>
                        <m:t>ε</m:t>
                      </m:r>
                      <m:r>
                        <a:rPr lang="el-GR" sz="135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nary>
                        <m:naryPr>
                          <m:chr m:val="∑"/>
                          <m:supHide m:val="on"/>
                          <m:ctrlPr>
                            <a:rPr lang="el-GR" sz="13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3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l-GR" sz="135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35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35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35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l-GR" sz="1350" dirty="0"/>
                                <m:t>ε</m:t>
                              </m:r>
                              <m:r>
                                <m:rPr>
                                  <m:nor/>
                                </m:rPr>
                                <a:rPr lang="en-US" sz="1350" dirty="0"/>
                                <m:t>|</m:t>
                              </m:r>
                              <m:sSub>
                                <m:sSubPr>
                                  <m:ctrlPr>
                                    <a:rPr lang="el-GR" sz="135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35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sz="135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35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35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350" dirty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135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 dirty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1350" dirty="0"/>
                            <m:t>ε</m:t>
                          </m:r>
                        </m:e>
                      </m:d>
                    </m:oMath>
                  </m:oMathPara>
                </a14:m>
                <a:endParaRPr lang="en-US" sz="135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583" y="1734842"/>
                <a:ext cx="1888807" cy="1646669"/>
              </a:xfrm>
              <a:prstGeom prst="rect">
                <a:avLst/>
              </a:prstGeom>
              <a:blipFill>
                <a:blip r:embed="rId3"/>
                <a:stretch>
                  <a:fillRect l="-13226" t="-5185" r="-1935" b="-3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8240353" y="3007015"/>
            <a:ext cx="1926522" cy="3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238449" y="1830308"/>
            <a:ext cx="1905" cy="11767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8869571" y="2155317"/>
            <a:ext cx="565785" cy="823123"/>
          </a:xfrm>
          <a:custGeom>
            <a:avLst/>
            <a:gdLst>
              <a:gd name="connsiteX0" fmla="*/ 0 w 754380"/>
              <a:gd name="connsiteY0" fmla="*/ 1097497 h 1097497"/>
              <a:gd name="connsiteX1" fmla="*/ 198120 w 754380"/>
              <a:gd name="connsiteY1" fmla="*/ 830797 h 1097497"/>
              <a:gd name="connsiteX2" fmla="*/ 350520 w 754380"/>
              <a:gd name="connsiteY2" fmla="*/ 217 h 1097497"/>
              <a:gd name="connsiteX3" fmla="*/ 586740 w 754380"/>
              <a:gd name="connsiteY3" fmla="*/ 914617 h 1097497"/>
              <a:gd name="connsiteX4" fmla="*/ 754380 w 754380"/>
              <a:gd name="connsiteY4" fmla="*/ 1074637 h 1097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380" h="1097497">
                <a:moveTo>
                  <a:pt x="0" y="1097497"/>
                </a:moveTo>
                <a:cubicBezTo>
                  <a:pt x="69850" y="1055587"/>
                  <a:pt x="139700" y="1013677"/>
                  <a:pt x="198120" y="830797"/>
                </a:cubicBezTo>
                <a:cubicBezTo>
                  <a:pt x="256540" y="647917"/>
                  <a:pt x="285750" y="-13753"/>
                  <a:pt x="350520" y="217"/>
                </a:cubicBezTo>
                <a:cubicBezTo>
                  <a:pt x="415290" y="14187"/>
                  <a:pt x="519430" y="735547"/>
                  <a:pt x="586740" y="914617"/>
                </a:cubicBezTo>
                <a:cubicBezTo>
                  <a:pt x="654050" y="1093687"/>
                  <a:pt x="704215" y="1084162"/>
                  <a:pt x="754380" y="107463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/>
        </p:nvSpPr>
        <p:spPr>
          <a:xfrm>
            <a:off x="8471490" y="3071805"/>
            <a:ext cx="3980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topic1</a:t>
            </a:r>
            <a:endParaRPr lang="en-US" sz="12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8990434" y="3071805"/>
            <a:ext cx="3980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topic2</a:t>
            </a:r>
            <a:endParaRPr lang="en-US" sz="1200" baseline="-25000" dirty="0"/>
          </a:p>
        </p:txBody>
      </p:sp>
      <p:sp>
        <p:nvSpPr>
          <p:cNvPr id="24" name="Freeform 23"/>
          <p:cNvSpPr/>
          <p:nvPr/>
        </p:nvSpPr>
        <p:spPr>
          <a:xfrm>
            <a:off x="8309501" y="2159101"/>
            <a:ext cx="790575" cy="809813"/>
          </a:xfrm>
          <a:custGeom>
            <a:avLst/>
            <a:gdLst>
              <a:gd name="connsiteX0" fmla="*/ 0 w 1054100"/>
              <a:gd name="connsiteY0" fmla="*/ 1079750 h 1079750"/>
              <a:gd name="connsiteX1" fmla="*/ 368300 w 1054100"/>
              <a:gd name="connsiteY1" fmla="*/ 813050 h 1079750"/>
              <a:gd name="connsiteX2" fmla="*/ 584200 w 1054100"/>
              <a:gd name="connsiteY2" fmla="*/ 250 h 1079750"/>
              <a:gd name="connsiteX3" fmla="*/ 812800 w 1054100"/>
              <a:gd name="connsiteY3" fmla="*/ 901950 h 1079750"/>
              <a:gd name="connsiteX4" fmla="*/ 1054100 w 1054100"/>
              <a:gd name="connsiteY4" fmla="*/ 1041650 h 107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100" h="1079750">
                <a:moveTo>
                  <a:pt x="0" y="1079750"/>
                </a:moveTo>
                <a:cubicBezTo>
                  <a:pt x="135466" y="1036358"/>
                  <a:pt x="270933" y="992967"/>
                  <a:pt x="368300" y="813050"/>
                </a:cubicBezTo>
                <a:cubicBezTo>
                  <a:pt x="465667" y="633133"/>
                  <a:pt x="510117" y="-14567"/>
                  <a:pt x="584200" y="250"/>
                </a:cubicBezTo>
                <a:cubicBezTo>
                  <a:pt x="658283" y="15067"/>
                  <a:pt x="734483" y="728383"/>
                  <a:pt x="812800" y="901950"/>
                </a:cubicBezTo>
                <a:cubicBezTo>
                  <a:pt x="891117" y="1075517"/>
                  <a:pt x="972608" y="1058583"/>
                  <a:pt x="1054100" y="10416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ular Callout 24"/>
              <p:cNvSpPr/>
              <p:nvPr/>
            </p:nvSpPr>
            <p:spPr>
              <a:xfrm>
                <a:off x="4192932" y="1651659"/>
                <a:ext cx="2648296" cy="552459"/>
              </a:xfrm>
              <a:prstGeom prst="wedgeRoundRectCallout">
                <a:avLst>
                  <a:gd name="adj1" fmla="val -77959"/>
                  <a:gd name="adj2" fmla="val 24841"/>
                  <a:gd name="adj3" fmla="val 16667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Sample with </a:t>
                </a:r>
                <a:r>
                  <a:rPr lang="en-US" sz="1350" dirty="0" err="1">
                    <a:solidFill>
                      <a:schemeClr val="tx1"/>
                    </a:solidFill>
                  </a:rPr>
                  <a:t>Gambul-softmax</a:t>
                </a:r>
                <a:endParaRPr lang="en-US" sz="135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ounded Rectangular Callout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932" y="1651659"/>
                <a:ext cx="2648296" cy="552459"/>
              </a:xfrm>
              <a:prstGeom prst="wedgeRoundRectCallout">
                <a:avLst>
                  <a:gd name="adj1" fmla="val -77959"/>
                  <a:gd name="adj2" fmla="val 24841"/>
                  <a:gd name="adj3" fmla="val 16667"/>
                </a:avLst>
              </a:prstGeom>
              <a:blipFill>
                <a:blip r:embed="rId4"/>
                <a:stretch>
                  <a:fillRect t="-12903"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ular Callout 25"/>
              <p:cNvSpPr/>
              <p:nvPr/>
            </p:nvSpPr>
            <p:spPr>
              <a:xfrm>
                <a:off x="4273177" y="2437908"/>
                <a:ext cx="2541924" cy="881477"/>
              </a:xfrm>
              <a:prstGeom prst="wedgeRoundRectCallout">
                <a:avLst>
                  <a:gd name="adj1" fmla="val -79311"/>
                  <a:gd name="adj2" fmla="val -27258"/>
                  <a:gd name="adj3" fmla="val 16667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Sample with </a:t>
                </a:r>
                <a:r>
                  <a:rPr lang="en-US" sz="1350" dirty="0" err="1">
                    <a:solidFill>
                      <a:schemeClr val="tx1"/>
                    </a:solidFill>
                  </a:rPr>
                  <a:t>Reparameterize</a:t>
                </a:r>
                <a:endParaRPr lang="en-US" sz="135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35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ounded Rectangular Callout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177" y="2437908"/>
                <a:ext cx="2541924" cy="881477"/>
              </a:xfrm>
              <a:prstGeom prst="wedgeRoundRectCallout">
                <a:avLst>
                  <a:gd name="adj1" fmla="val -79311"/>
                  <a:gd name="adj2" fmla="val -27258"/>
                  <a:gd name="adj3" fmla="val 16667"/>
                </a:avLst>
              </a:prstGeom>
              <a:blipFill>
                <a:blip r:embed="rId5"/>
                <a:stretch>
                  <a:fillRect t="-58503" b="-99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1504377" y="3803349"/>
            <a:ext cx="9325749" cy="2249107"/>
            <a:chOff x="1504377" y="3803350"/>
            <a:chExt cx="7621033" cy="1822892"/>
          </a:xfrm>
        </p:grpSpPr>
        <p:sp>
          <p:nvSpPr>
            <p:cNvPr id="27" name="Pentagon 26"/>
            <p:cNvSpPr/>
            <p:nvPr/>
          </p:nvSpPr>
          <p:spPr>
            <a:xfrm>
              <a:off x="3573607" y="3891010"/>
              <a:ext cx="864000" cy="379557"/>
            </a:xfrm>
            <a:prstGeom prst="homePlat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Recognition Network</a:t>
              </a:r>
            </a:p>
          </p:txBody>
        </p:sp>
        <p:cxnSp>
          <p:nvCxnSpPr>
            <p:cNvPr id="28" name="Straight Arrow Connector 27"/>
            <p:cNvCxnSpPr>
              <a:stCxn id="30" idx="3"/>
              <a:endCxn id="32" idx="1"/>
            </p:cNvCxnSpPr>
            <p:nvPr/>
          </p:nvCxnSpPr>
          <p:spPr>
            <a:xfrm>
              <a:off x="1808716" y="4077137"/>
              <a:ext cx="187612" cy="1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/>
                <p:cNvSpPr/>
                <p:nvPr/>
              </p:nvSpPr>
              <p:spPr>
                <a:xfrm>
                  <a:off x="4988719" y="4800724"/>
                  <a:ext cx="297000" cy="297000"/>
                </a:xfrm>
                <a:prstGeom prst="ellipse">
                  <a:avLst/>
                </a:prstGeom>
                <a:solidFill>
                  <a:srgbClr val="F4CC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ts val="165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l-GR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l-GR" dirty="0">
                                <a:solidFill>
                                  <a:schemeClr val="tx1"/>
                                </a:solidFill>
                                <a:latin typeface="Century Schoolbook" panose="02040604050505020304" pitchFamily="18" charset="0"/>
                              </a:rPr>
                              <m:t>ε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Oval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8719" y="4800724"/>
                  <a:ext cx="297000" cy="297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ounded Rectangle 29"/>
            <p:cNvSpPr/>
            <p:nvPr/>
          </p:nvSpPr>
          <p:spPr>
            <a:xfrm>
              <a:off x="1538715" y="3996136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04377" y="4169613"/>
              <a:ext cx="31262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I</a:t>
              </a:r>
              <a:endParaRPr lang="en-US" sz="1200" baseline="-25000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996327" y="3996284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453666" y="3996284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/>
            <p:cNvCxnSpPr>
              <a:stCxn id="32" idx="3"/>
              <a:endCxn id="33" idx="1"/>
            </p:cNvCxnSpPr>
            <p:nvPr/>
          </p:nvCxnSpPr>
          <p:spPr>
            <a:xfrm>
              <a:off x="2266326" y="4077284"/>
              <a:ext cx="1873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/>
            <p:cNvSpPr/>
            <p:nvPr/>
          </p:nvSpPr>
          <p:spPr>
            <a:xfrm>
              <a:off x="2821021" y="4573107"/>
              <a:ext cx="270000" cy="162000"/>
            </a:xfrm>
            <a:prstGeom prst="roundRect">
              <a:avLst/>
            </a:prstGeom>
            <a:solidFill>
              <a:srgbClr val="E1D5E7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823774" y="4944568"/>
              <a:ext cx="270000" cy="162000"/>
            </a:xfrm>
            <a:prstGeom prst="roundRect">
              <a:avLst/>
            </a:prstGeom>
            <a:solidFill>
              <a:srgbClr val="E1D5E7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821021" y="5316483"/>
              <a:ext cx="270000" cy="162000"/>
            </a:xfrm>
            <a:prstGeom prst="roundRect">
              <a:avLst/>
            </a:prstGeom>
            <a:solidFill>
              <a:srgbClr val="E1D5E7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725723" y="4728955"/>
              <a:ext cx="81000" cy="1080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0</a:t>
              </a:r>
            </a:p>
          </p:txBody>
        </p:sp>
        <p:cxnSp>
          <p:nvCxnSpPr>
            <p:cNvPr id="39" name="Straight Arrow Connector 38"/>
            <p:cNvCxnSpPr>
              <a:stCxn id="35" idx="2"/>
              <a:endCxn id="36" idx="0"/>
            </p:cNvCxnSpPr>
            <p:nvPr/>
          </p:nvCxnSpPr>
          <p:spPr>
            <a:xfrm>
              <a:off x="2956020" y="4735110"/>
              <a:ext cx="2754" cy="2094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957780" y="4169612"/>
              <a:ext cx="32806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like</a:t>
              </a:r>
              <a:endParaRPr lang="en-US" sz="1200" baseline="-25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53171" y="4182715"/>
              <a:ext cx="500030" cy="1496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/>
                <a:t>baseball</a:t>
              </a:r>
              <a:endParaRPr lang="en-US" sz="1200" baseline="-25000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3248592" y="4012957"/>
              <a:ext cx="135000" cy="135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Straight Connector 42"/>
            <p:cNvCxnSpPr>
              <a:stCxn id="42" idx="2"/>
              <a:endCxn id="42" idx="6"/>
            </p:cNvCxnSpPr>
            <p:nvPr/>
          </p:nvCxnSpPr>
          <p:spPr>
            <a:xfrm>
              <a:off x="3248592" y="4080457"/>
              <a:ext cx="135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2" idx="0"/>
              <a:endCxn id="42" idx="4"/>
            </p:cNvCxnSpPr>
            <p:nvPr/>
          </p:nvCxnSpPr>
          <p:spPr>
            <a:xfrm>
              <a:off x="3316092" y="4012957"/>
              <a:ext cx="0" cy="135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2" idx="6"/>
              <a:endCxn id="27" idx="1"/>
            </p:cNvCxnSpPr>
            <p:nvPr/>
          </p:nvCxnSpPr>
          <p:spPr>
            <a:xfrm>
              <a:off x="3383592" y="4080459"/>
              <a:ext cx="190016" cy="3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7282987" y="4014703"/>
              <a:ext cx="135000" cy="135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Connector 46"/>
            <p:cNvCxnSpPr>
              <a:stCxn id="46" idx="2"/>
              <a:endCxn id="46" idx="6"/>
            </p:cNvCxnSpPr>
            <p:nvPr/>
          </p:nvCxnSpPr>
          <p:spPr>
            <a:xfrm>
              <a:off x="7282987" y="4082203"/>
              <a:ext cx="135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46" idx="0"/>
              <a:endCxn id="46" idx="4"/>
            </p:cNvCxnSpPr>
            <p:nvPr/>
          </p:nvCxnSpPr>
          <p:spPr>
            <a:xfrm>
              <a:off x="7350487" y="4014703"/>
              <a:ext cx="0" cy="135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37" idx="3"/>
              <a:endCxn id="46" idx="4"/>
            </p:cNvCxnSpPr>
            <p:nvPr/>
          </p:nvCxnSpPr>
          <p:spPr>
            <a:xfrm flipV="1">
              <a:off x="3091021" y="4149703"/>
              <a:ext cx="4259466" cy="124778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Pentagon 49"/>
            <p:cNvSpPr/>
            <p:nvPr/>
          </p:nvSpPr>
          <p:spPr>
            <a:xfrm>
              <a:off x="3576963" y="4759742"/>
              <a:ext cx="864000" cy="375368"/>
            </a:xfrm>
            <a:prstGeom prst="homePlate">
              <a:avLst/>
            </a:prstGeom>
            <a:solidFill>
              <a:srgbClr val="F7C5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Prior Network</a:t>
              </a:r>
            </a:p>
          </p:txBody>
        </p:sp>
        <p:cxnSp>
          <p:nvCxnSpPr>
            <p:cNvPr id="51" name="Straight Arrow Connector 50"/>
            <p:cNvCxnSpPr>
              <a:endCxn id="42" idx="4"/>
            </p:cNvCxnSpPr>
            <p:nvPr/>
          </p:nvCxnSpPr>
          <p:spPr>
            <a:xfrm flipV="1">
              <a:off x="3314944" y="4147966"/>
              <a:ext cx="1157" cy="12496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50" idx="1"/>
            </p:cNvCxnSpPr>
            <p:nvPr/>
          </p:nvCxnSpPr>
          <p:spPr>
            <a:xfrm flipV="1">
              <a:off x="3308785" y="4947427"/>
              <a:ext cx="268179" cy="25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Oval 52"/>
                <p:cNvSpPr/>
                <p:nvPr/>
              </p:nvSpPr>
              <p:spPr>
                <a:xfrm>
                  <a:off x="4991692" y="3931995"/>
                  <a:ext cx="297000" cy="29700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l-GR" dirty="0">
                            <a:solidFill>
                              <a:schemeClr val="tx1"/>
                            </a:solidFill>
                          </a:rPr>
                          <m:t>ε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Oval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1692" y="3931995"/>
                  <a:ext cx="297000" cy="297000"/>
                </a:xfrm>
                <a:prstGeom prst="ellipse">
                  <a:avLst/>
                </a:prstGeom>
                <a:blipFill>
                  <a:blip r:embed="rId7"/>
                  <a:stretch>
                    <a:fillRect l="-1475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/>
            <p:cNvCxnSpPr>
              <a:stCxn id="27" idx="3"/>
              <a:endCxn id="53" idx="2"/>
            </p:cNvCxnSpPr>
            <p:nvPr/>
          </p:nvCxnSpPr>
          <p:spPr>
            <a:xfrm flipV="1">
              <a:off x="4437609" y="4080496"/>
              <a:ext cx="554084" cy="2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50" idx="3"/>
              <a:endCxn id="29" idx="2"/>
            </p:cNvCxnSpPr>
            <p:nvPr/>
          </p:nvCxnSpPr>
          <p:spPr>
            <a:xfrm>
              <a:off x="4440964" y="4947427"/>
              <a:ext cx="547757" cy="17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57" idx="3"/>
              <a:endCxn id="59" idx="1"/>
            </p:cNvCxnSpPr>
            <p:nvPr/>
          </p:nvCxnSpPr>
          <p:spPr>
            <a:xfrm>
              <a:off x="7990068" y="4083126"/>
              <a:ext cx="213734" cy="1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/>
            <p:cNvSpPr/>
            <p:nvPr/>
          </p:nvSpPr>
          <p:spPr>
            <a:xfrm>
              <a:off x="7720059" y="4002117"/>
              <a:ext cx="270000" cy="162000"/>
            </a:xfrm>
            <a:prstGeom prst="roundRect">
              <a:avLst/>
            </a:prstGeom>
            <a:solidFill>
              <a:srgbClr val="F8CECC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200810" y="4182827"/>
              <a:ext cx="26201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I</a:t>
              </a:r>
              <a:endParaRPr lang="en-US" sz="1200" baseline="-25000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8203793" y="4002256"/>
              <a:ext cx="270000" cy="162000"/>
            </a:xfrm>
            <a:prstGeom prst="roundRect">
              <a:avLst/>
            </a:prstGeom>
            <a:solidFill>
              <a:srgbClr val="F8CECC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8666843" y="4002256"/>
              <a:ext cx="270000" cy="162000"/>
            </a:xfrm>
            <a:prstGeom prst="roundRect">
              <a:avLst/>
            </a:prstGeom>
            <a:solidFill>
              <a:srgbClr val="F8CECC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Arrow Connector 60"/>
            <p:cNvCxnSpPr>
              <a:stCxn id="59" idx="3"/>
              <a:endCxn id="60" idx="1"/>
            </p:cNvCxnSpPr>
            <p:nvPr/>
          </p:nvCxnSpPr>
          <p:spPr>
            <a:xfrm>
              <a:off x="8473793" y="4083256"/>
              <a:ext cx="1930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663525" y="4168182"/>
              <a:ext cx="27664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like</a:t>
              </a:r>
              <a:endParaRPr lang="en-US" sz="1200" baseline="-25000" dirty="0"/>
            </a:p>
          </p:txBody>
        </p:sp>
        <p:cxnSp>
          <p:nvCxnSpPr>
            <p:cNvPr id="63" name="Straight Arrow Connector 62"/>
            <p:cNvCxnSpPr>
              <a:stCxn id="46" idx="6"/>
              <a:endCxn id="57" idx="1"/>
            </p:cNvCxnSpPr>
            <p:nvPr/>
          </p:nvCxnSpPr>
          <p:spPr>
            <a:xfrm>
              <a:off x="7417987" y="4082211"/>
              <a:ext cx="302072" cy="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8177087" y="3808144"/>
              <a:ext cx="2925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like</a:t>
              </a:r>
              <a:endParaRPr lang="en-US" sz="1200" baseline="-250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607470" y="3803350"/>
              <a:ext cx="517940" cy="1496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/>
                <a:t>baseball</a:t>
              </a:r>
              <a:endParaRPr lang="en-US" sz="1200" baseline="-250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711607" y="3808145"/>
              <a:ext cx="29041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I</a:t>
              </a:r>
              <a:endParaRPr lang="en-US" sz="1200" baseline="-250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703126" y="4168182"/>
              <a:ext cx="29366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&lt;s&gt;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/>
                <p:cNvSpPr/>
                <p:nvPr/>
              </p:nvSpPr>
              <p:spPr>
                <a:xfrm>
                  <a:off x="6157624" y="3935567"/>
                  <a:ext cx="297000" cy="29700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Oval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7624" y="3935567"/>
                  <a:ext cx="297000" cy="297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/>
                <p:cNvSpPr/>
                <p:nvPr/>
              </p:nvSpPr>
              <p:spPr>
                <a:xfrm>
                  <a:off x="6167875" y="4801480"/>
                  <a:ext cx="297000" cy="297000"/>
                </a:xfrm>
                <a:prstGeom prst="ellipse">
                  <a:avLst/>
                </a:prstGeom>
                <a:solidFill>
                  <a:srgbClr val="F4CC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ts val="165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7875" y="4801480"/>
                  <a:ext cx="297000" cy="2970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4468050" y="3883481"/>
                  <a:ext cx="298926" cy="1154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050" y="3883481"/>
                  <a:ext cx="298926" cy="115416"/>
                </a:xfrm>
                <a:prstGeom prst="rect">
                  <a:avLst/>
                </a:prstGeom>
                <a:blipFill>
                  <a:blip r:embed="rId10"/>
                  <a:stretch>
                    <a:fillRect l="-15000" t="-17391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4404024" y="4693789"/>
                  <a:ext cx="608622" cy="1154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024" y="4693789"/>
                  <a:ext cx="608622" cy="115416"/>
                </a:xfrm>
                <a:prstGeom prst="rect">
                  <a:avLst/>
                </a:prstGeom>
                <a:blipFill>
                  <a:blip r:embed="rId11"/>
                  <a:stretch>
                    <a:fillRect l="-4918" t="-30435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Arrow Connector 71"/>
            <p:cNvCxnSpPr>
              <a:stCxn id="53" idx="6"/>
              <a:endCxn id="94" idx="0"/>
            </p:cNvCxnSpPr>
            <p:nvPr/>
          </p:nvCxnSpPr>
          <p:spPr>
            <a:xfrm>
              <a:off x="5288692" y="4080497"/>
              <a:ext cx="296994" cy="29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29" idx="6"/>
              <a:endCxn id="95" idx="0"/>
            </p:cNvCxnSpPr>
            <p:nvPr/>
          </p:nvCxnSpPr>
          <p:spPr>
            <a:xfrm>
              <a:off x="5285721" y="4949224"/>
              <a:ext cx="299715" cy="20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95" idx="2"/>
              <a:endCxn id="69" idx="2"/>
            </p:cNvCxnSpPr>
            <p:nvPr/>
          </p:nvCxnSpPr>
          <p:spPr>
            <a:xfrm flipV="1">
              <a:off x="5868936" y="4949980"/>
              <a:ext cx="298943" cy="13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94" idx="2"/>
              <a:endCxn id="68" idx="2"/>
            </p:cNvCxnSpPr>
            <p:nvPr/>
          </p:nvCxnSpPr>
          <p:spPr>
            <a:xfrm>
              <a:off x="5869184" y="4083428"/>
              <a:ext cx="288441" cy="6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3127184" y="5166766"/>
                  <a:ext cx="181601" cy="2077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b="1" i="1" dirty="0"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7184" y="5166766"/>
                  <a:ext cx="181601" cy="207749"/>
                </a:xfrm>
                <a:prstGeom prst="rect">
                  <a:avLst/>
                </a:prstGeom>
                <a:blipFill>
                  <a:blip r:embed="rId12"/>
                  <a:stretch>
                    <a:fillRect l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3038082" y="3818831"/>
                  <a:ext cx="219207" cy="2077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082" y="3818831"/>
                  <a:ext cx="219207" cy="207749"/>
                </a:xfrm>
                <a:prstGeom prst="rect">
                  <a:avLst/>
                </a:prstGeom>
                <a:blipFill>
                  <a:blip r:embed="rId13"/>
                  <a:stretch>
                    <a:fillRect l="-2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Freeform 77"/>
            <p:cNvSpPr/>
            <p:nvPr/>
          </p:nvSpPr>
          <p:spPr>
            <a:xfrm flipH="1">
              <a:off x="6439144" y="4164795"/>
              <a:ext cx="214623" cy="302511"/>
            </a:xfrm>
            <a:custGeom>
              <a:avLst/>
              <a:gdLst>
                <a:gd name="connsiteX0" fmla="*/ 0 w 874091"/>
                <a:gd name="connsiteY0" fmla="*/ 950577 h 950577"/>
                <a:gd name="connsiteX1" fmla="*/ 381838 w 874091"/>
                <a:gd name="connsiteY1" fmla="*/ 739562 h 950577"/>
                <a:gd name="connsiteX2" fmla="*/ 542611 w 874091"/>
                <a:gd name="connsiteY2" fmla="*/ 267289 h 950577"/>
                <a:gd name="connsiteX3" fmla="*/ 834013 w 874091"/>
                <a:gd name="connsiteY3" fmla="*/ 16081 h 950577"/>
                <a:gd name="connsiteX4" fmla="*/ 864158 w 874091"/>
                <a:gd name="connsiteY4" fmla="*/ 46226 h 950577"/>
                <a:gd name="connsiteX0" fmla="*/ 0 w 834013"/>
                <a:gd name="connsiteY0" fmla="*/ 934496 h 934496"/>
                <a:gd name="connsiteX1" fmla="*/ 381838 w 834013"/>
                <a:gd name="connsiteY1" fmla="*/ 723481 h 934496"/>
                <a:gd name="connsiteX2" fmla="*/ 542611 w 834013"/>
                <a:gd name="connsiteY2" fmla="*/ 251208 h 934496"/>
                <a:gd name="connsiteX3" fmla="*/ 834013 w 834013"/>
                <a:gd name="connsiteY3" fmla="*/ 0 h 934496"/>
                <a:gd name="connsiteX0" fmla="*/ 0 w 834013"/>
                <a:gd name="connsiteY0" fmla="*/ 934496 h 934496"/>
                <a:gd name="connsiteX1" fmla="*/ 381838 w 834013"/>
                <a:gd name="connsiteY1" fmla="*/ 723481 h 934496"/>
                <a:gd name="connsiteX2" fmla="*/ 608696 w 834013"/>
                <a:gd name="connsiteY2" fmla="*/ 394391 h 934496"/>
                <a:gd name="connsiteX3" fmla="*/ 834013 w 834013"/>
                <a:gd name="connsiteY3" fmla="*/ 0 h 934496"/>
                <a:gd name="connsiteX0" fmla="*/ 0 w 834013"/>
                <a:gd name="connsiteY0" fmla="*/ 934496 h 934496"/>
                <a:gd name="connsiteX1" fmla="*/ 381838 w 834013"/>
                <a:gd name="connsiteY1" fmla="*/ 723481 h 934496"/>
                <a:gd name="connsiteX2" fmla="*/ 608696 w 834013"/>
                <a:gd name="connsiteY2" fmla="*/ 394391 h 934496"/>
                <a:gd name="connsiteX3" fmla="*/ 834013 w 834013"/>
                <a:gd name="connsiteY3" fmla="*/ 0 h 93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013" h="934496">
                  <a:moveTo>
                    <a:pt x="0" y="934496"/>
                  </a:moveTo>
                  <a:cubicBezTo>
                    <a:pt x="145701" y="885929"/>
                    <a:pt x="280389" y="813498"/>
                    <a:pt x="381838" y="723481"/>
                  </a:cubicBezTo>
                  <a:cubicBezTo>
                    <a:pt x="483287" y="633464"/>
                    <a:pt x="533333" y="514971"/>
                    <a:pt x="608696" y="394391"/>
                  </a:cubicBezTo>
                  <a:cubicBezTo>
                    <a:pt x="684059" y="273811"/>
                    <a:pt x="783994" y="75026"/>
                    <a:pt x="834013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stealth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6906741" y="4543324"/>
              <a:ext cx="133166" cy="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Freeform 79"/>
            <p:cNvSpPr/>
            <p:nvPr/>
          </p:nvSpPr>
          <p:spPr>
            <a:xfrm flipH="1" flipV="1">
              <a:off x="6469594" y="4605048"/>
              <a:ext cx="184175" cy="329202"/>
            </a:xfrm>
            <a:custGeom>
              <a:avLst/>
              <a:gdLst>
                <a:gd name="connsiteX0" fmla="*/ 0 w 874091"/>
                <a:gd name="connsiteY0" fmla="*/ 950577 h 950577"/>
                <a:gd name="connsiteX1" fmla="*/ 381838 w 874091"/>
                <a:gd name="connsiteY1" fmla="*/ 739562 h 950577"/>
                <a:gd name="connsiteX2" fmla="*/ 542611 w 874091"/>
                <a:gd name="connsiteY2" fmla="*/ 267289 h 950577"/>
                <a:gd name="connsiteX3" fmla="*/ 834013 w 874091"/>
                <a:gd name="connsiteY3" fmla="*/ 16081 h 950577"/>
                <a:gd name="connsiteX4" fmla="*/ 864158 w 874091"/>
                <a:gd name="connsiteY4" fmla="*/ 46226 h 950577"/>
                <a:gd name="connsiteX0" fmla="*/ 0 w 834013"/>
                <a:gd name="connsiteY0" fmla="*/ 934496 h 934496"/>
                <a:gd name="connsiteX1" fmla="*/ 381838 w 834013"/>
                <a:gd name="connsiteY1" fmla="*/ 723481 h 934496"/>
                <a:gd name="connsiteX2" fmla="*/ 542611 w 834013"/>
                <a:gd name="connsiteY2" fmla="*/ 251208 h 934496"/>
                <a:gd name="connsiteX3" fmla="*/ 834013 w 834013"/>
                <a:gd name="connsiteY3" fmla="*/ 0 h 934496"/>
                <a:gd name="connsiteX0" fmla="*/ 0 w 834013"/>
                <a:gd name="connsiteY0" fmla="*/ 934496 h 934496"/>
                <a:gd name="connsiteX1" fmla="*/ 381838 w 834013"/>
                <a:gd name="connsiteY1" fmla="*/ 723481 h 934496"/>
                <a:gd name="connsiteX2" fmla="*/ 608696 w 834013"/>
                <a:gd name="connsiteY2" fmla="*/ 394391 h 934496"/>
                <a:gd name="connsiteX3" fmla="*/ 834013 w 834013"/>
                <a:gd name="connsiteY3" fmla="*/ 0 h 934496"/>
                <a:gd name="connsiteX0" fmla="*/ 0 w 834013"/>
                <a:gd name="connsiteY0" fmla="*/ 934496 h 934496"/>
                <a:gd name="connsiteX1" fmla="*/ 381838 w 834013"/>
                <a:gd name="connsiteY1" fmla="*/ 723481 h 934496"/>
                <a:gd name="connsiteX2" fmla="*/ 608696 w 834013"/>
                <a:gd name="connsiteY2" fmla="*/ 394391 h 934496"/>
                <a:gd name="connsiteX3" fmla="*/ 834013 w 834013"/>
                <a:gd name="connsiteY3" fmla="*/ 0 h 93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013" h="934496">
                  <a:moveTo>
                    <a:pt x="0" y="934496"/>
                  </a:moveTo>
                  <a:cubicBezTo>
                    <a:pt x="145701" y="885929"/>
                    <a:pt x="280389" y="813498"/>
                    <a:pt x="381838" y="723481"/>
                  </a:cubicBezTo>
                  <a:cubicBezTo>
                    <a:pt x="483287" y="633464"/>
                    <a:pt x="533333" y="514971"/>
                    <a:pt x="608696" y="394391"/>
                  </a:cubicBezTo>
                  <a:cubicBezTo>
                    <a:pt x="684059" y="273811"/>
                    <a:pt x="783994" y="75026"/>
                    <a:pt x="834013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stealth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1" name="Straight Arrow Connector 80"/>
            <p:cNvCxnSpPr>
              <a:endCxn id="96" idx="3"/>
            </p:cNvCxnSpPr>
            <p:nvPr/>
          </p:nvCxnSpPr>
          <p:spPr>
            <a:xfrm flipV="1">
              <a:off x="6778124" y="4720128"/>
              <a:ext cx="1551" cy="6792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33" idx="3"/>
              <a:endCxn id="42" idx="2"/>
            </p:cNvCxnSpPr>
            <p:nvPr/>
          </p:nvCxnSpPr>
          <p:spPr>
            <a:xfrm>
              <a:off x="2723669" y="4077285"/>
              <a:ext cx="524926" cy="31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37" idx="0"/>
            </p:cNvCxnSpPr>
            <p:nvPr/>
          </p:nvCxnSpPr>
          <p:spPr>
            <a:xfrm flipH="1">
              <a:off x="2956029" y="5093983"/>
              <a:ext cx="1828" cy="2225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/>
            <p:cNvSpPr/>
            <p:nvPr/>
          </p:nvSpPr>
          <p:spPr>
            <a:xfrm>
              <a:off x="7614381" y="4559886"/>
              <a:ext cx="1332819" cy="9535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7713793" y="4648835"/>
              <a:ext cx="226028" cy="14591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7713793" y="4864719"/>
              <a:ext cx="226028" cy="153398"/>
            </a:xfrm>
            <a:prstGeom prst="roundRect">
              <a:avLst/>
            </a:prstGeom>
            <a:solidFill>
              <a:srgbClr val="E1D5E7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715878" y="5087878"/>
              <a:ext cx="221840" cy="144998"/>
            </a:xfrm>
            <a:prstGeom prst="roundRect">
              <a:avLst/>
            </a:prstGeom>
            <a:solidFill>
              <a:srgbClr val="F8CECC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713785" y="5314256"/>
              <a:ext cx="250497" cy="112329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0/1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995638" y="4650648"/>
              <a:ext cx="822408" cy="1122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/>
                <a:t>utterance encoder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019670" y="4871184"/>
              <a:ext cx="731867" cy="1122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b="1" dirty="0"/>
                <a:t>context encoder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994499" y="5299634"/>
              <a:ext cx="858178" cy="1122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/>
                <a:t>conversation floor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12748" y="5083161"/>
              <a:ext cx="792966" cy="1122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 dirty="0"/>
                <a:t>response decoder</a:t>
              </a:r>
            </a:p>
          </p:txBody>
        </p:sp>
        <p:cxnSp>
          <p:nvCxnSpPr>
            <p:cNvPr id="93" name="Straight Arrow Connector 92"/>
            <p:cNvCxnSpPr>
              <a:stCxn id="68" idx="6"/>
              <a:endCxn id="46" idx="2"/>
            </p:cNvCxnSpPr>
            <p:nvPr/>
          </p:nvCxnSpPr>
          <p:spPr>
            <a:xfrm flipV="1">
              <a:off x="6454625" y="4082203"/>
              <a:ext cx="828363" cy="18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rapezoid 93"/>
            <p:cNvSpPr/>
            <p:nvPr/>
          </p:nvSpPr>
          <p:spPr>
            <a:xfrm rot="16200000">
              <a:off x="5511987" y="3941681"/>
              <a:ext cx="430900" cy="283498"/>
            </a:xfrm>
            <a:prstGeom prst="trapezoid">
              <a:avLst/>
            </a:prstGeom>
            <a:solidFill>
              <a:srgbClr val="DEEB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0" tIns="0" rIns="0" bIns="0" rtlCol="0" anchor="ctr"/>
            <a:lstStyle/>
            <a:p>
              <a:pPr algn="ctr"/>
              <a:r>
                <a:rPr lang="en-US" altLang="zh-CN" sz="1350" dirty="0">
                  <a:solidFill>
                    <a:schemeClr val="tx1"/>
                  </a:solidFill>
                </a:rPr>
                <a:t>Q</a:t>
              </a: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95" name="Trapezoid 94"/>
            <p:cNvSpPr/>
            <p:nvPr/>
          </p:nvSpPr>
          <p:spPr>
            <a:xfrm rot="16200000">
              <a:off x="5511736" y="4809566"/>
              <a:ext cx="430900" cy="283498"/>
            </a:xfrm>
            <a:prstGeom prst="trapezoid">
              <a:avLst/>
            </a:prstGeom>
            <a:solidFill>
              <a:srgbClr val="F8CE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0" tIns="0" rIns="0" bIns="0" rtlCol="0" anchor="ctr"/>
            <a:lstStyle/>
            <a:p>
              <a:pPr algn="ctr"/>
              <a:r>
                <a:rPr lang="en-US" altLang="zh-CN" sz="1350" dirty="0">
                  <a:solidFill>
                    <a:schemeClr val="tx1"/>
                  </a:solidFill>
                </a:rPr>
                <a:t>G</a:t>
              </a: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96" name="Trapezoid 95"/>
            <p:cNvSpPr/>
            <p:nvPr/>
          </p:nvSpPr>
          <p:spPr>
            <a:xfrm rot="5400000">
              <a:off x="6564225" y="4410667"/>
              <a:ext cx="430900" cy="265311"/>
            </a:xfrm>
            <a:prstGeom prst="trapezoid">
              <a:avLst>
                <a:gd name="adj" fmla="val 29133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7074180" y="4424661"/>
              <a:ext cx="0" cy="229446"/>
            </a:xfrm>
            <a:prstGeom prst="line">
              <a:avLst/>
            </a:prstGeom>
            <a:ln w="127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7045499" y="4627939"/>
              <a:ext cx="272242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Freeform 98"/>
            <p:cNvSpPr/>
            <p:nvPr/>
          </p:nvSpPr>
          <p:spPr>
            <a:xfrm>
              <a:off x="7082857" y="4467294"/>
              <a:ext cx="120262" cy="154466"/>
            </a:xfrm>
            <a:custGeom>
              <a:avLst/>
              <a:gdLst>
                <a:gd name="connsiteX0" fmla="*/ 0 w 203200"/>
                <a:gd name="connsiteY0" fmla="*/ 269889 h 269889"/>
                <a:gd name="connsiteX1" fmla="*/ 104775 w 203200"/>
                <a:gd name="connsiteY1" fmla="*/ 14 h 269889"/>
                <a:gd name="connsiteX2" fmla="*/ 203200 w 203200"/>
                <a:gd name="connsiteY2" fmla="*/ 260364 h 269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200" h="269889">
                  <a:moveTo>
                    <a:pt x="0" y="269889"/>
                  </a:moveTo>
                  <a:cubicBezTo>
                    <a:pt x="35454" y="135745"/>
                    <a:pt x="70908" y="1601"/>
                    <a:pt x="104775" y="14"/>
                  </a:cubicBezTo>
                  <a:cubicBezTo>
                    <a:pt x="138642" y="-1573"/>
                    <a:pt x="170921" y="129395"/>
                    <a:pt x="203200" y="260364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7148623" y="4489105"/>
              <a:ext cx="112745" cy="130839"/>
            </a:xfrm>
            <a:custGeom>
              <a:avLst/>
              <a:gdLst>
                <a:gd name="connsiteX0" fmla="*/ 0 w 190500"/>
                <a:gd name="connsiteY0" fmla="*/ 228607 h 228607"/>
                <a:gd name="connsiteX1" fmla="*/ 92075 w 190500"/>
                <a:gd name="connsiteY1" fmla="*/ 7 h 228607"/>
                <a:gd name="connsiteX2" fmla="*/ 190500 w 190500"/>
                <a:gd name="connsiteY2" fmla="*/ 222257 h 22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228607">
                  <a:moveTo>
                    <a:pt x="0" y="228607"/>
                  </a:moveTo>
                  <a:cubicBezTo>
                    <a:pt x="30162" y="114836"/>
                    <a:pt x="60325" y="1065"/>
                    <a:pt x="92075" y="7"/>
                  </a:cubicBezTo>
                  <a:cubicBezTo>
                    <a:pt x="123825" y="-1051"/>
                    <a:pt x="157162" y="110603"/>
                    <a:pt x="190500" y="222257"/>
                  </a:cubicBez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01" name="Straight Connector 100"/>
            <p:cNvCxnSpPr/>
            <p:nvPr/>
          </p:nvCxnSpPr>
          <p:spPr>
            <a:xfrm>
              <a:off x="7176318" y="4428223"/>
              <a:ext cx="1879" cy="199718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" name="Picture 10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" t="15054" r="48884"/>
            <a:stretch/>
          </p:blipFill>
          <p:spPr>
            <a:xfrm>
              <a:off x="4734518" y="4024797"/>
              <a:ext cx="182039" cy="146606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" t="15054" r="48884"/>
            <a:stretch/>
          </p:blipFill>
          <p:spPr>
            <a:xfrm>
              <a:off x="4735246" y="4881180"/>
              <a:ext cx="182039" cy="146606"/>
            </a:xfrm>
            <a:prstGeom prst="rect">
              <a:avLst/>
            </a:prstGeom>
          </p:spPr>
        </p:pic>
        <p:cxnSp>
          <p:nvCxnSpPr>
            <p:cNvPr id="104" name="Straight Arrow Connector 103"/>
            <p:cNvCxnSpPr>
              <a:stCxn id="105" idx="3"/>
              <a:endCxn id="106" idx="1"/>
            </p:cNvCxnSpPr>
            <p:nvPr/>
          </p:nvCxnSpPr>
          <p:spPr>
            <a:xfrm>
              <a:off x="1817005" y="4654755"/>
              <a:ext cx="178065" cy="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ed Rectangle 104"/>
            <p:cNvSpPr/>
            <p:nvPr/>
          </p:nvSpPr>
          <p:spPr>
            <a:xfrm>
              <a:off x="1547003" y="4573756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1995069" y="4573839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2415612" y="4573839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08" name="Straight Arrow Connector 107"/>
            <p:cNvCxnSpPr>
              <a:stCxn id="106" idx="3"/>
              <a:endCxn id="107" idx="1"/>
            </p:cNvCxnSpPr>
            <p:nvPr/>
          </p:nvCxnSpPr>
          <p:spPr>
            <a:xfrm>
              <a:off x="2265070" y="4654839"/>
              <a:ext cx="1505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10" idx="3"/>
              <a:endCxn id="111" idx="1"/>
            </p:cNvCxnSpPr>
            <p:nvPr/>
          </p:nvCxnSpPr>
          <p:spPr>
            <a:xfrm>
              <a:off x="1810232" y="5025483"/>
              <a:ext cx="178065" cy="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ounded Rectangle 109"/>
            <p:cNvSpPr/>
            <p:nvPr/>
          </p:nvSpPr>
          <p:spPr>
            <a:xfrm>
              <a:off x="1540231" y="4944483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1988296" y="4944568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2408839" y="4944568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13" name="Straight Arrow Connector 112"/>
            <p:cNvCxnSpPr>
              <a:stCxn id="111" idx="3"/>
              <a:endCxn id="112" idx="1"/>
            </p:cNvCxnSpPr>
            <p:nvPr/>
          </p:nvCxnSpPr>
          <p:spPr>
            <a:xfrm>
              <a:off x="2258298" y="5025567"/>
              <a:ext cx="1505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115" idx="3"/>
              <a:endCxn id="116" idx="1"/>
            </p:cNvCxnSpPr>
            <p:nvPr/>
          </p:nvCxnSpPr>
          <p:spPr>
            <a:xfrm>
              <a:off x="1817005" y="5396313"/>
              <a:ext cx="178065" cy="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ounded Rectangle 114"/>
            <p:cNvSpPr/>
            <p:nvPr/>
          </p:nvSpPr>
          <p:spPr>
            <a:xfrm>
              <a:off x="1547003" y="5315314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1995069" y="5315398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2415612" y="5315398"/>
              <a:ext cx="270000" cy="16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Arrow Connector 117"/>
            <p:cNvCxnSpPr>
              <a:stCxn id="116" idx="3"/>
              <a:endCxn id="117" idx="1"/>
            </p:cNvCxnSpPr>
            <p:nvPr/>
          </p:nvCxnSpPr>
          <p:spPr>
            <a:xfrm>
              <a:off x="2265070" y="5396397"/>
              <a:ext cx="1505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07" idx="3"/>
              <a:endCxn id="35" idx="1"/>
            </p:cNvCxnSpPr>
            <p:nvPr/>
          </p:nvCxnSpPr>
          <p:spPr>
            <a:xfrm flipV="1">
              <a:off x="2685612" y="4654110"/>
              <a:ext cx="135408" cy="7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12" idx="3"/>
              <a:endCxn id="36" idx="1"/>
            </p:cNvCxnSpPr>
            <p:nvPr/>
          </p:nvCxnSpPr>
          <p:spPr>
            <a:xfrm>
              <a:off x="2678840" y="5025567"/>
              <a:ext cx="14493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17" idx="3"/>
              <a:endCxn id="37" idx="1"/>
            </p:cNvCxnSpPr>
            <p:nvPr/>
          </p:nvCxnSpPr>
          <p:spPr>
            <a:xfrm>
              <a:off x="2685615" y="5396397"/>
              <a:ext cx="135409" cy="10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ectangle 121"/>
            <p:cNvSpPr/>
            <p:nvPr/>
          </p:nvSpPr>
          <p:spPr>
            <a:xfrm>
              <a:off x="2726249" y="5093491"/>
              <a:ext cx="81000" cy="1080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733064" y="5472430"/>
              <a:ext cx="81000" cy="1080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509987" y="4725586"/>
              <a:ext cx="31262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I</a:t>
              </a:r>
              <a:endParaRPr lang="en-US" sz="1050" baseline="-25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942641" y="4724235"/>
              <a:ext cx="32806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like</a:t>
              </a:r>
              <a:endParaRPr lang="en-US" sz="1050" baseline="-250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300958" y="4720772"/>
              <a:ext cx="466525" cy="1309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 smtClean="0"/>
                <a:t>football</a:t>
              </a:r>
              <a:endParaRPr lang="en-US" sz="1050" baseline="-250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516961" y="5458368"/>
              <a:ext cx="31262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50" dirty="0"/>
                <a:t>what</a:t>
              </a:r>
              <a:endParaRPr lang="en-US" sz="1050" baseline="-25000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954980" y="5464659"/>
              <a:ext cx="34106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about</a:t>
              </a:r>
              <a:endParaRPr lang="en-US" sz="1050" baseline="-250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401656" y="5463229"/>
              <a:ext cx="25357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you</a:t>
              </a:r>
              <a:endParaRPr lang="en-US" sz="1050" baseline="-25000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519356" y="5093492"/>
              <a:ext cx="31262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that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007731" y="5092057"/>
              <a:ext cx="21743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is</a:t>
              </a:r>
              <a:endParaRPr lang="en-US" sz="1050" baseline="-25000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384452" y="5088994"/>
              <a:ext cx="312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cool</a:t>
              </a:r>
              <a:endParaRPr lang="en-US" sz="105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3294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6215456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27314" y="338245"/>
            <a:ext cx="9421586" cy="627355"/>
          </a:xfrm>
        </p:spPr>
        <p:txBody>
          <a:bodyPr>
            <a:noAutofit/>
          </a:bodyPr>
          <a:lstStyle>
            <a:lvl1pPr>
              <a:defRPr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Training</a:t>
            </a:r>
            <a:endParaRPr lang="en-US" altLang="ko-K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821" y="1186777"/>
            <a:ext cx="7379970" cy="47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8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48937" y="338245"/>
            <a:ext cx="9499963" cy="627355"/>
          </a:xfrm>
        </p:spPr>
        <p:txBody>
          <a:bodyPr>
            <a:noAutofit/>
          </a:bodyPr>
          <a:lstStyle>
            <a:lvl1pPr>
              <a:defRPr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Experimental Results</a:t>
            </a:r>
            <a:endParaRPr lang="en-US" altLang="ko-KR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06BB477-CF10-0140-B8D7-8CD1208AE3E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41" y="4001293"/>
            <a:ext cx="7606342" cy="2693332"/>
          </a:xfrm>
          <a:prstGeom prst="rect">
            <a:avLst/>
          </a:prstGeom>
        </p:spPr>
      </p:pic>
      <p:pic>
        <p:nvPicPr>
          <p:cNvPr id="7" name="图片 7">
            <a:extLst>
              <a:ext uri="{FF2B5EF4-FFF2-40B4-BE49-F238E27FC236}">
                <a16:creationId xmlns:a16="http://schemas.microsoft.com/office/drawing/2014/main" id="{B2D0E12A-AF77-F444-98C8-BB579E091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41" y="1164005"/>
            <a:ext cx="7886700" cy="283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5658107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27314" y="476975"/>
            <a:ext cx="9421586" cy="627355"/>
          </a:xfrm>
        </p:spPr>
        <p:txBody>
          <a:bodyPr>
            <a:noAutofit/>
          </a:bodyPr>
          <a:lstStyle>
            <a:lvl1pPr>
              <a:defRPr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Example</a:t>
            </a:r>
            <a:endParaRPr lang="en-US" altLang="ko-K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3376"/>
          <a:stretch/>
        </p:blipFill>
        <p:spPr>
          <a:xfrm>
            <a:off x="1852973" y="1870414"/>
            <a:ext cx="8224796" cy="288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5658107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Sequence-to-Sequence Learning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548638" y="1460547"/>
                <a:ext cx="7219155" cy="4104230"/>
              </a:xfrm>
            </p:spPr>
            <p:txBody>
              <a:bodyPr>
                <a:noAutofit/>
              </a:bodyPr>
              <a:lstStyle>
                <a:lvl1pPr marL="0" marR="0" indent="0" algn="l" defTabSz="4572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lang="en-US" altLang="ko-KR" sz="1600" kern="1200"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나눔스퀘어OTF Regular"/>
                  </a:defRPr>
                </a:lvl1pPr>
              </a:lstStyle>
              <a:p>
                <a:pPr defTabSz="914400">
                  <a:lnSpc>
                    <a:spcPct val="80000"/>
                  </a:lnSpc>
                  <a:defRPr/>
                </a:pPr>
                <a:r>
                  <a:rPr lang="en-US" altLang="ko-KR" sz="1700" dirty="0" smtClean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Encoder: an RNN that encodes a sequence of words into a vector</a:t>
                </a:r>
              </a:p>
              <a:p>
                <a:pPr defTabSz="457200">
                  <a:defRPr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나눔스퀘어OTF Regular"/>
                  </a:defRPr>
                </a:pPr>
                <a:endParaRPr lang="en-US" altLang="ko-KR" dirty="0" smtClean="0"/>
              </a:p>
              <a:p>
                <a:pPr defTabSz="457200">
                  <a:defRPr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나눔스퀘어OTF Regular"/>
                  </a:defRPr>
                </a:pPr>
                <a:endParaRPr lang="en-US" altLang="ko-KR" dirty="0"/>
              </a:p>
              <a:p>
                <a:pPr>
                  <a:defRPr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나눔스퀘어OTF Regular"/>
                  </a:defRPr>
                </a:pPr>
                <a:r>
                  <a:rPr lang="en-US" altLang="en-US" sz="17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Decoder:  an RNN that sequentially generates a sequence of words conditioned on the </a:t>
                </a:r>
                <a:r>
                  <a:rPr lang="en-US" altLang="en-US" sz="1700" dirty="0" smtClean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vector:</a:t>
                </a:r>
              </a:p>
              <a:p>
                <a:pPr>
                  <a:defRPr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나눔스퀘어OTF Regular"/>
                  </a:defRPr>
                </a:pPr>
                <a:endParaRPr lang="en-US" altLang="zh-CN" sz="17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  <a:p>
                <a:pPr>
                  <a:defRPr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나눔스퀘어OTF Regular"/>
                  </a:defRPr>
                </a:pPr>
                <a:endParaRPr lang="en-US" altLang="zh-CN" sz="170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  <a:p>
                <a:pPr>
                  <a:defRPr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나눔스퀘어OTF Regular"/>
                  </a:defRPr>
                </a:pPr>
                <a:endParaRPr lang="en-US" altLang="zh-CN" sz="17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  <a:p>
                <a:pPr>
                  <a:spcAft>
                    <a:spcPts val="1200"/>
                  </a:spcAft>
                  <a:defRPr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나눔스퀘어OTF Regular"/>
                  </a:defRPr>
                </a:pPr>
                <a:r>
                  <a:rPr lang="en-US" altLang="zh-CN" sz="17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Training – minimize the cross-entropy loss:</a:t>
                </a:r>
              </a:p>
              <a:p>
                <a:pPr>
                  <a:defRPr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나눔스퀘어OTF Regular"/>
                  </a:defRPr>
                </a:pPr>
                <a:r>
                  <a:rPr lang="en-US" sz="1500" b="0" dirty="0" smtClean="0">
                    <a:solidFill>
                      <a:schemeClr val="tx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sz="15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5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sz="15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𝑖𝑡</m:t>
                                    </m:r>
                                  </m:sub>
                                </m:sSub>
                                <m:r>
                                  <a:rPr lang="en-US" sz="15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5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5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US" altLang="zh-CN" sz="15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48638" y="1460547"/>
                <a:ext cx="7219155" cy="4104230"/>
              </a:xfrm>
              <a:blipFill>
                <a:blip r:embed="rId3"/>
                <a:stretch>
                  <a:fillRect l="-507" t="-1783" r="-253" b="-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939869" y="468494"/>
            <a:ext cx="230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Gill Sans MT" panose="020B0502020104020203" pitchFamily="34" charset="0"/>
              </a:rPr>
              <a:t>[Cho et al. 2014]</a:t>
            </a:r>
          </a:p>
        </p:txBody>
      </p:sp>
      <p:pic>
        <p:nvPicPr>
          <p:cNvPr id="9" name="Picture 2" descr="http://rsarxiv.github.io/2016/06/01/Learning-Phrase-Representations-using-RNN-Encoder%E2%80%93Decoder-for-Statistical-Machine-Translation-PaperWeekly/fig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 r="6860" b="1753"/>
          <a:stretch/>
        </p:blipFill>
        <p:spPr bwMode="auto">
          <a:xfrm>
            <a:off x="8181378" y="1372651"/>
            <a:ext cx="3024953" cy="329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736460" y="1926962"/>
                <a:ext cx="2814810" cy="394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460" y="1926962"/>
                <a:ext cx="2814810" cy="394532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388072" y="3182440"/>
                <a:ext cx="4150579" cy="774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0">
                  <a:lnSpc>
                    <a:spcPct val="120000"/>
                  </a:lnSpc>
                  <a:spcAft>
                    <a:spcPts val="45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500" dirty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,⋯</m:t>
                          </m:r>
                          <m:sSub>
                            <m:sSubPr>
                              <m:ctrlP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500" i="1" dirty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altLang="zh-CN" sz="1500" i="1" dirty="0" smtClean="0">
                  <a:latin typeface="Cambria Math" panose="02040503050406030204" pitchFamily="18" charset="0"/>
                </a:endParaRPr>
              </a:p>
              <a:p>
                <a:pPr marL="342900" lvl="1" indent="0">
                  <a:lnSpc>
                    <a:spcPct val="120000"/>
                  </a:lnSpc>
                  <a:spcAft>
                    <a:spcPts val="45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5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5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072" y="3182440"/>
                <a:ext cx="4150579" cy="774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47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86753" y="576078"/>
            <a:ext cx="9144000" cy="1456574"/>
          </a:xfrm>
        </p:spPr>
        <p:txBody>
          <a:bodyPr>
            <a:normAutofit/>
          </a:bodyPr>
          <a:lstStyle/>
          <a:p>
            <a:r>
              <a:rPr lang="en-US" altLang="zh-CN" sz="4800" dirty="0" smtClean="0"/>
              <a:t>Thanks!</a:t>
            </a:r>
            <a:endParaRPr lang="ko-KR" alt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241" y="2142565"/>
            <a:ext cx="3017125" cy="301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2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5658107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94739" y="371841"/>
            <a:ext cx="9972173" cy="627355"/>
          </a:xfrm>
        </p:spPr>
        <p:txBody>
          <a:bodyPr>
            <a:noAutofit/>
          </a:bodyPr>
          <a:lstStyle>
            <a:lvl1pPr>
              <a:defRPr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Sequence-to-Sequence with Attention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6644640" y="938293"/>
            <a:ext cx="296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Gill Sans MT" panose="020B0502020104020203" pitchFamily="34" charset="0"/>
              </a:rPr>
              <a:t>[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Gill Sans MT" panose="020B0502020104020203" pitchFamily="34" charset="0"/>
              </a:rPr>
              <a:t>Bahdanau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Gill Sans MT" panose="020B0502020104020203" pitchFamily="34" charset="0"/>
              </a:rPr>
              <a:t> et al. 2014]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960" y="1723662"/>
            <a:ext cx="2544848" cy="32769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205" y="2070415"/>
            <a:ext cx="2476898" cy="4099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4208" y="2610985"/>
            <a:ext cx="1619647" cy="834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4209" y="3445187"/>
            <a:ext cx="2162969" cy="6110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4207" y="4266763"/>
            <a:ext cx="1851819" cy="28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4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6450587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Convolutional Sequence-to-Sequence</a:t>
            </a:r>
            <a:endParaRPr lang="en-US" altLang="ko-KR" dirty="0"/>
          </a:p>
        </p:txBody>
      </p:sp>
      <p:pic>
        <p:nvPicPr>
          <p:cNvPr id="1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483" y="2435545"/>
            <a:ext cx="3749633" cy="22322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74595" y="1161910"/>
            <a:ext cx="288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Gill Sans MT" panose="020B0502020104020203" pitchFamily="34" charset="0"/>
              </a:rPr>
              <a:t>[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Gill Sans MT" panose="020B0502020104020203" pitchFamily="34" charset="0"/>
              </a:rPr>
              <a:t>Gehring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Gill Sans MT" panose="020B0502020104020203" pitchFamily="34" charset="0"/>
              </a:rPr>
              <a:t> et al. 2015]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336" y="1392743"/>
            <a:ext cx="3968304" cy="49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3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54199" y="6215455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76727" y="338245"/>
            <a:ext cx="10757033" cy="627355"/>
          </a:xfrm>
        </p:spPr>
        <p:txBody>
          <a:bodyPr>
            <a:noAutofit/>
          </a:bodyPr>
          <a:lstStyle>
            <a:lvl1pPr>
              <a:defRPr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Transformer -“Attention is all you need”</a:t>
            </a:r>
            <a:endParaRPr lang="en-US" altLang="ko-K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483" y="1945291"/>
            <a:ext cx="3823307" cy="3381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826" y="3317547"/>
            <a:ext cx="2311757" cy="371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753" y="3840823"/>
            <a:ext cx="1526048" cy="19961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753" y="1344120"/>
            <a:ext cx="1526048" cy="19198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135" y="1224612"/>
            <a:ext cx="3171990" cy="42475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334935" y="993780"/>
            <a:ext cx="34008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Gill Sans MT" panose="020B0502020104020203" pitchFamily="34" charset="0"/>
              </a:rPr>
              <a:t>[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Gill Sans MT" panose="020B0502020104020203" pitchFamily="34" charset="0"/>
              </a:rPr>
              <a:t>Vaswani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Gill Sans MT" panose="020B0502020104020203" pitchFamily="34" charset="0"/>
              </a:rPr>
              <a:t>et al. </a:t>
            </a:r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Gill Sans MT" panose="020B0502020104020203" pitchFamily="34" charset="0"/>
              </a:rPr>
              <a:t>NIPS2017]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17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6118155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76727" y="338245"/>
            <a:ext cx="10757033" cy="1281549"/>
          </a:xfrm>
        </p:spPr>
        <p:txBody>
          <a:bodyPr>
            <a:noAutofit/>
          </a:bodyPr>
          <a:lstStyle>
            <a:lvl1pPr>
              <a:defRPr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Applications of Sequence-to-Sequence Learning</a:t>
            </a:r>
            <a:endParaRPr lang="en-US" altLang="ko-KR" dirty="0"/>
          </a:p>
        </p:txBody>
      </p:sp>
      <p:pic>
        <p:nvPicPr>
          <p:cNvPr id="13" name="内容占位符 11">
            <a:extLst>
              <a:ext uri="{FF2B5EF4-FFF2-40B4-BE49-F238E27FC236}">
                <a16:creationId xmlns:a16="http://schemas.microsoft.com/office/drawing/2014/main" id="{8466AED0-A73B-9E45-93B9-F004AAA383E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9" t="22360" r="28509" b="23512"/>
          <a:stretch/>
        </p:blipFill>
        <p:spPr>
          <a:xfrm>
            <a:off x="2553246" y="1159747"/>
            <a:ext cx="7379277" cy="49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0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5658107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22514" y="1801285"/>
            <a:ext cx="10511246" cy="1281549"/>
          </a:xfrm>
        </p:spPr>
        <p:txBody>
          <a:bodyPr>
            <a:noAutofit/>
          </a:bodyPr>
          <a:lstStyle>
            <a:lvl1pPr>
              <a:defRPr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This Talk</a:t>
            </a:r>
            <a:endParaRPr lang="en-US" altLang="ko-KR" dirty="0"/>
          </a:p>
        </p:txBody>
      </p:sp>
      <p:sp>
        <p:nvSpPr>
          <p:cNvPr id="5" name="내용 개체 틀 3"/>
          <p:cNvSpPr>
            <a:spLocks noGrp="1"/>
          </p:cNvSpPr>
          <p:nvPr>
            <p:ph sz="half" idx="2"/>
          </p:nvPr>
        </p:nvSpPr>
        <p:spPr>
          <a:xfrm>
            <a:off x="305051" y="3082834"/>
            <a:ext cx="11581898" cy="1522639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ko-KR" sz="1600" kern="1200">
                <a:solidFill>
                  <a:srgbClr val="53585F"/>
                </a:solidFill>
                <a:latin typeface="+mn-lt"/>
                <a:ea typeface="+mn-ea"/>
                <a:cs typeface="+mn-cs"/>
                <a:sym typeface="나눔스퀘어OTF Regular"/>
              </a:defRPr>
            </a:lvl1pPr>
          </a:lstStyle>
          <a:p>
            <a:pPr defTabSz="457200">
              <a:defRPr>
                <a:solidFill>
                  <a:srgbClr val="53585F"/>
                </a:solidFill>
                <a:latin typeface="+mn-lt"/>
                <a:ea typeface="+mn-ea"/>
                <a:cs typeface="+mn-cs"/>
                <a:sym typeface="나눔스퀘어OTF Regular"/>
              </a:defRPr>
            </a:pPr>
            <a:r>
              <a:rPr lang="en-US" altLang="ko-KR" dirty="0" smtClean="0"/>
              <a:t>  </a:t>
            </a:r>
            <a:r>
              <a:rPr lang="en-US" altLang="ko-KR" sz="2000" dirty="0" smtClean="0">
                <a:solidFill>
                  <a:schemeClr val="tx1"/>
                </a:solidFill>
              </a:rPr>
              <a:t>Recent research on adapting sequence-to-sequence for dialogue generation</a:t>
            </a:r>
          </a:p>
          <a:p>
            <a:pPr defTabSz="457200">
              <a:defRPr>
                <a:solidFill>
                  <a:srgbClr val="53585F"/>
                </a:solidFill>
                <a:latin typeface="+mn-lt"/>
                <a:ea typeface="+mn-ea"/>
                <a:cs typeface="+mn-cs"/>
                <a:sym typeface="나눔스퀘어OTF Regular"/>
              </a:defRPr>
            </a:pPr>
            <a:r>
              <a:rPr lang="en-US" altLang="ko-KR" dirty="0" smtClean="0"/>
              <a:t> “</a:t>
            </a:r>
            <a:r>
              <a:rPr lang="en-US" altLang="ko-KR" dirty="0" err="1" smtClean="0"/>
              <a:t>DialogWAE</a:t>
            </a:r>
            <a:r>
              <a:rPr lang="en-US" altLang="ko-KR" dirty="0" smtClean="0"/>
              <a:t>: multimodal response generation with conditional Wasserstein auto-encoder” </a:t>
            </a:r>
            <a:r>
              <a:rPr lang="en-US" altLang="ko-KR" sz="1400" dirty="0" smtClean="0"/>
              <a:t>(to be appear at ICLR 2019)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32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6415753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28918" y="338245"/>
            <a:ext cx="10504842" cy="1281549"/>
          </a:xfrm>
        </p:spPr>
        <p:txBody>
          <a:bodyPr>
            <a:noAutofit/>
          </a:bodyPr>
          <a:lstStyle>
            <a:lvl1pPr>
              <a:defRPr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Open-domain Dialogue Generation</a:t>
            </a:r>
            <a:endParaRPr lang="en-US" altLang="ko-K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13734" y="2463807"/>
            <a:ext cx="3476524" cy="10731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>
              <a:latin typeface="Gill Sans MT" panose="020B05020201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05" y="1671267"/>
            <a:ext cx="1124510" cy="16745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302" y="4560232"/>
            <a:ext cx="928757" cy="1568918"/>
          </a:xfrm>
          <a:prstGeom prst="rect">
            <a:avLst/>
          </a:prstGeom>
        </p:spPr>
      </p:pic>
      <p:sp>
        <p:nvSpPr>
          <p:cNvPr id="19" name="Rounded Rectangular Callout 18"/>
          <p:cNvSpPr/>
          <p:nvPr/>
        </p:nvSpPr>
        <p:spPr>
          <a:xfrm>
            <a:off x="3146086" y="3115873"/>
            <a:ext cx="2431574" cy="577158"/>
          </a:xfrm>
          <a:prstGeom prst="wedgeRoundRectCallout">
            <a:avLst>
              <a:gd name="adj1" fmla="val -60523"/>
              <a:gd name="adj2" fmla="val 3240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How was the weather in your city?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4931249" y="2564822"/>
            <a:ext cx="1564211" cy="335820"/>
          </a:xfrm>
          <a:prstGeom prst="wedgeRoundRectCallout">
            <a:avLst>
              <a:gd name="adj1" fmla="val 64084"/>
              <a:gd name="adj2" fmla="val 28106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Good!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931249" y="3847543"/>
            <a:ext cx="1564211" cy="335820"/>
          </a:xfrm>
          <a:prstGeom prst="wedgeRoundRectCallout">
            <a:avLst>
              <a:gd name="adj1" fmla="val 64547"/>
              <a:gd name="adj2" fmla="val 30256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Good!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4358641" y="4448979"/>
            <a:ext cx="2136818" cy="575318"/>
          </a:xfrm>
          <a:prstGeom prst="wedgeRoundRectCallout">
            <a:avLst>
              <a:gd name="adj1" fmla="val 62239"/>
              <a:gd name="adj2" fmla="val 41003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How was the weather in your city?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3129189" y="2057398"/>
            <a:ext cx="1652950" cy="345974"/>
          </a:xfrm>
          <a:prstGeom prst="wedgeRoundRectCallout">
            <a:avLst>
              <a:gd name="adj1" fmla="val -60061"/>
              <a:gd name="adj2" fmla="val 3240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How are you?</a:t>
            </a:r>
          </a:p>
        </p:txBody>
      </p:sp>
      <p:sp>
        <p:nvSpPr>
          <p:cNvPr id="24" name="Rounded Rectangular Callout 23"/>
          <p:cNvSpPr/>
          <p:nvPr/>
        </p:nvSpPr>
        <p:spPr>
          <a:xfrm>
            <a:off x="3129189" y="5468573"/>
            <a:ext cx="1564211" cy="335820"/>
          </a:xfrm>
          <a:prstGeom prst="wedgeRoundRectCallout">
            <a:avLst>
              <a:gd name="adj1" fmla="val -60523"/>
              <a:gd name="adj2" fmla="val 3240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I do not know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931248" y="3847543"/>
            <a:ext cx="1564211" cy="335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/>
          <p:cNvSpPr/>
          <p:nvPr/>
        </p:nvSpPr>
        <p:spPr>
          <a:xfrm>
            <a:off x="3103420" y="5468572"/>
            <a:ext cx="1581047" cy="335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ounded Rectangle 26"/>
          <p:cNvSpPr/>
          <p:nvPr/>
        </p:nvSpPr>
        <p:spPr>
          <a:xfrm>
            <a:off x="2658239" y="1619793"/>
            <a:ext cx="4166755" cy="3472907"/>
          </a:xfrm>
          <a:prstGeom prst="roundRect">
            <a:avLst>
              <a:gd name="adj" fmla="val 893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577660" y="4183363"/>
            <a:ext cx="0" cy="2656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2" idx="2"/>
          </p:cNvCxnSpPr>
          <p:nvPr/>
        </p:nvCxnSpPr>
        <p:spPr>
          <a:xfrm flipH="1">
            <a:off x="4684468" y="5024297"/>
            <a:ext cx="742582" cy="4106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953257" y="2571826"/>
            <a:ext cx="1564211" cy="335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4" name="Straight Arrow Connector 3"/>
          <p:cNvCxnSpPr>
            <a:stCxn id="23" idx="3"/>
          </p:cNvCxnSpPr>
          <p:nvPr/>
        </p:nvCxnSpPr>
        <p:spPr>
          <a:xfrm>
            <a:off x="4782139" y="2230385"/>
            <a:ext cx="171118" cy="3646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9" idx="0"/>
            <a:endCxn id="30" idx="1"/>
          </p:cNvCxnSpPr>
          <p:nvPr/>
        </p:nvCxnSpPr>
        <p:spPr>
          <a:xfrm flipV="1">
            <a:off x="4361873" y="2739736"/>
            <a:ext cx="591384" cy="3761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867678" y="1637597"/>
            <a:ext cx="9249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 smtClean="0"/>
              <a:t>context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085327" y="5434906"/>
            <a:ext cx="16539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n</a:t>
            </a:r>
            <a:r>
              <a:rPr lang="en-US" b="1" dirty="0" smtClean="0"/>
              <a:t>ext utterance</a:t>
            </a:r>
            <a:endParaRPr lang="en-US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02560" y="5380304"/>
            <a:ext cx="4114800" cy="5753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4451350" y="5112887"/>
            <a:ext cx="242050" cy="25426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8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7" grpId="1" animBg="1"/>
      <p:bldP spid="30" grpId="0" animBg="1"/>
      <p:bldP spid="30" grpId="1" animBg="1"/>
      <p:bldP spid="36" grpId="0"/>
      <p:bldP spid="36" grpId="1"/>
      <p:bldP spid="38" grpId="0"/>
      <p:bldP spid="38" grpId="1"/>
      <p:bldP spid="39" grpId="0" animBg="1"/>
      <p:bldP spid="39" grpId="1" animBg="1"/>
      <p:bldP spid="40" grpId="1" animBg="1"/>
      <p:bldP spid="40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566" y="338245"/>
            <a:ext cx="9296400" cy="1081109"/>
          </a:xfrm>
        </p:spPr>
        <p:txBody>
          <a:bodyPr/>
          <a:lstStyle/>
          <a:p>
            <a:r>
              <a:rPr lang="en-US" dirty="0" smtClean="0"/>
              <a:t>Challenges of the Naïve Seq2Seq for Dialogue Modeling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22261" y="1685365"/>
            <a:ext cx="6334439" cy="30136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805443" y="2755888"/>
            <a:ext cx="201332" cy="1939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73365" y="3571872"/>
            <a:ext cx="180000" cy="1883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37814" y="5138221"/>
            <a:ext cx="9769819" cy="77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+mj-lt"/>
                <a:ea typeface="+mj-ea"/>
                <a:cs typeface="+mj-cs"/>
              </a:rPr>
              <a:t>Hesitating among different ground truths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altLang="zh-CN" sz="2000" dirty="0">
                <a:latin typeface="+mj-lt"/>
                <a:ea typeface="+mj-ea"/>
                <a:cs typeface="+mj-cs"/>
              </a:rPr>
              <a:t>F</a:t>
            </a:r>
            <a:r>
              <a:rPr lang="en-US" altLang="en-US" sz="2000" dirty="0" smtClean="0">
                <a:latin typeface="+mj-lt"/>
                <a:ea typeface="+mj-ea"/>
                <a:cs typeface="+mj-cs"/>
              </a:rPr>
              <a:t>avoring </a:t>
            </a:r>
            <a:r>
              <a:rPr lang="en-US" altLang="en-US" sz="2000" dirty="0">
                <a:latin typeface="+mj-lt"/>
                <a:ea typeface="+mj-ea"/>
                <a:cs typeface="+mj-cs"/>
              </a:rPr>
              <a:t>generic, safe </a:t>
            </a:r>
            <a:r>
              <a:rPr lang="en-US" altLang="zh-CN" sz="2000" dirty="0">
                <a:latin typeface="+mj-lt"/>
                <a:ea typeface="+mj-ea"/>
                <a:cs typeface="+mj-cs"/>
              </a:rPr>
              <a:t>responses</a:t>
            </a:r>
            <a:r>
              <a:rPr lang="en-US" alt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altLang="en-US" sz="2000" dirty="0" smtClean="0">
                <a:latin typeface="+mj-lt"/>
                <a:ea typeface="+mj-ea"/>
                <a:cs typeface="+mj-cs"/>
              </a:rPr>
              <a:t>(</a:t>
            </a:r>
            <a:r>
              <a:rPr lang="en-US" altLang="en-US" sz="2000" dirty="0" err="1" smtClean="0">
                <a:latin typeface="+mj-lt"/>
                <a:ea typeface="+mj-ea"/>
                <a:cs typeface="+mj-cs"/>
              </a:rPr>
              <a:t>e.g.,“good</a:t>
            </a:r>
            <a:r>
              <a:rPr lang="en-US" altLang="en-US" sz="2000" dirty="0" smtClean="0">
                <a:latin typeface="+mj-lt"/>
                <a:ea typeface="+mj-ea"/>
                <a:cs typeface="+mj-cs"/>
              </a:rPr>
              <a:t>”, “</a:t>
            </a:r>
            <a:r>
              <a:rPr lang="en-US" altLang="en-US" sz="2000" dirty="0">
                <a:latin typeface="+mj-lt"/>
                <a:ea typeface="+mj-ea"/>
                <a:cs typeface="+mj-cs"/>
              </a:rPr>
              <a:t>I don’t know”)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4805443" y="1879198"/>
            <a:ext cx="2565616" cy="551029"/>
          </a:xfrm>
          <a:prstGeom prst="wedgeRoundRectCallout">
            <a:avLst>
              <a:gd name="adj1" fmla="val -40725"/>
              <a:gd name="adj2" fmla="val 100101"/>
              <a:gd name="adj3" fmla="val 1666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</a:t>
            </a:r>
            <a:r>
              <a:rPr lang="en-US" altLang="zh-CN" dirty="0" smtClean="0">
                <a:solidFill>
                  <a:schemeClr val="tx1"/>
                </a:solidFill>
              </a:rPr>
              <a:t>is the weather?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6014533" y="4105249"/>
            <a:ext cx="1812539" cy="339280"/>
          </a:xfrm>
          <a:prstGeom prst="wedgeRoundRectCallout">
            <a:avLst>
              <a:gd name="adj1" fmla="val -52969"/>
              <a:gd name="adj2" fmla="val -143307"/>
              <a:gd name="adj3" fmla="val 1666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are you?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5466913" y="2831409"/>
            <a:ext cx="1045134" cy="339280"/>
          </a:xfrm>
          <a:prstGeom prst="wedgeRoundRectCallout">
            <a:avLst>
              <a:gd name="adj1" fmla="val -80310"/>
              <a:gd name="adj2" fmla="val -27267"/>
              <a:gd name="adj3" fmla="val 1666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  <a:r>
              <a:rPr lang="en-US" dirty="0" smtClean="0">
                <a:solidFill>
                  <a:schemeClr val="tx1"/>
                </a:solidFill>
              </a:rPr>
              <a:t>ood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3010027" y="3055874"/>
            <a:ext cx="1694750" cy="339280"/>
          </a:xfrm>
          <a:prstGeom prst="wedgeRoundRectCallout">
            <a:avLst>
              <a:gd name="adj1" fmla="val 48979"/>
              <a:gd name="adj2" fmla="val -94645"/>
              <a:gd name="adj3" fmla="val 1666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 don’t know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3319704" y="3634809"/>
            <a:ext cx="1947062" cy="339280"/>
          </a:xfrm>
          <a:prstGeom prst="wedgeRoundRectCallout">
            <a:avLst>
              <a:gd name="adj1" fmla="val 30536"/>
              <a:gd name="adj2" fmla="val -214428"/>
              <a:gd name="adj3" fmla="val 1666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Why not ask her?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36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(B/R)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첨부 2. NAVER AI Colloquium 2019_발표자 준비사항_v2.pptx" id="{56E26F67-45D4-4954-9B21-930C2B857685}" vid="{949F68BF-062E-4CB1-A0EC-5D88464A86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첨부 2. NAVER AI Colloquium 2019_발표자 준비사항_v2</Template>
  <TotalTime>22258</TotalTime>
  <Words>910</Words>
  <Application>Microsoft Office PowerPoint</Application>
  <PresentationFormat>Widescreen</PresentationFormat>
  <Paragraphs>288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等线</vt:lpstr>
      <vt:lpstr>나눔스퀘어</vt:lpstr>
      <vt:lpstr>나눔스퀘어 Bold</vt:lpstr>
      <vt:lpstr>나눔스퀘어OTF Regular</vt:lpstr>
      <vt:lpstr>Arial</vt:lpstr>
      <vt:lpstr>Calibri</vt:lpstr>
      <vt:lpstr>Cambria Math</vt:lpstr>
      <vt:lpstr>Century Schoolbook</vt:lpstr>
      <vt:lpstr>Gill Sans MT</vt:lpstr>
      <vt:lpstr>Wingdings</vt:lpstr>
      <vt:lpstr>Office 테마</vt:lpstr>
      <vt:lpstr>When Neural Machine Translation Meets Conversation</vt:lpstr>
      <vt:lpstr>Sequence-to-Sequence Learning</vt:lpstr>
      <vt:lpstr>Sequence-to-Sequence with Attention</vt:lpstr>
      <vt:lpstr>Convolutional Sequence-to-Sequence</vt:lpstr>
      <vt:lpstr>Transformer -“Attention is all you need”</vt:lpstr>
      <vt:lpstr>Applications of Sequence-to-Sequence Learning</vt:lpstr>
      <vt:lpstr>This Talk</vt:lpstr>
      <vt:lpstr>Open-domain Dialogue Generation</vt:lpstr>
      <vt:lpstr>Challenges of the Naïve Seq2Seq for Dialogue Modeling</vt:lpstr>
      <vt:lpstr>Consider Situations</vt:lpstr>
      <vt:lpstr>Problem Statement</vt:lpstr>
      <vt:lpstr>CVAE – Learning a latent representation of the response</vt:lpstr>
      <vt:lpstr>Multimodal Prior</vt:lpstr>
      <vt:lpstr>DialogWAE–a GAN model to“generate”the latent variable</vt:lpstr>
      <vt:lpstr>DialogWAE</vt:lpstr>
      <vt:lpstr>DialogWAE with Gaussian Mixture Prior</vt:lpstr>
      <vt:lpstr>Training</vt:lpstr>
      <vt:lpstr>Experimental Results</vt:lpstr>
      <vt:lpstr>Example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dy kim</dc:creator>
  <cp:lastModifiedBy>d</cp:lastModifiedBy>
  <cp:revision>365</cp:revision>
  <dcterms:created xsi:type="dcterms:W3CDTF">2019-03-07T03:03:47Z</dcterms:created>
  <dcterms:modified xsi:type="dcterms:W3CDTF">2019-04-27T00:45:34Z</dcterms:modified>
</cp:coreProperties>
</file>